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3"/>
  </p:notesMasterIdLst>
  <p:sldIdLst>
    <p:sldId id="814" r:id="rId2"/>
    <p:sldId id="747" r:id="rId3"/>
    <p:sldId id="817" r:id="rId4"/>
    <p:sldId id="1727" r:id="rId5"/>
    <p:sldId id="1726" r:id="rId6"/>
    <p:sldId id="1569" r:id="rId7"/>
    <p:sldId id="1576" r:id="rId8"/>
    <p:sldId id="1577" r:id="rId9"/>
    <p:sldId id="1578" r:id="rId10"/>
    <p:sldId id="1579" r:id="rId11"/>
    <p:sldId id="751" r:id="rId12"/>
    <p:sldId id="1155" r:id="rId13"/>
    <p:sldId id="1172" r:id="rId14"/>
    <p:sldId id="1580" r:id="rId15"/>
    <p:sldId id="1159" r:id="rId16"/>
    <p:sldId id="1169" r:id="rId17"/>
    <p:sldId id="1161" r:id="rId18"/>
    <p:sldId id="1163" r:id="rId19"/>
    <p:sldId id="799" r:id="rId20"/>
    <p:sldId id="810" r:id="rId21"/>
    <p:sldId id="833" r:id="rId22"/>
    <p:sldId id="1153" r:id="rId23"/>
    <p:sldId id="1647" r:id="rId24"/>
    <p:sldId id="1723" r:id="rId25"/>
    <p:sldId id="1534" r:id="rId26"/>
    <p:sldId id="1798" r:id="rId27"/>
    <p:sldId id="1799" r:id="rId28"/>
    <p:sldId id="1800" r:id="rId29"/>
    <p:sldId id="1728" r:id="rId30"/>
    <p:sldId id="1729" r:id="rId31"/>
    <p:sldId id="1730" r:id="rId32"/>
    <p:sldId id="1731" r:id="rId33"/>
    <p:sldId id="1154" r:id="rId34"/>
    <p:sldId id="934" r:id="rId35"/>
    <p:sldId id="929" r:id="rId36"/>
    <p:sldId id="832" r:id="rId37"/>
    <p:sldId id="930" r:id="rId38"/>
    <p:sldId id="1788" r:id="rId39"/>
    <p:sldId id="1203" r:id="rId40"/>
    <p:sldId id="1204" r:id="rId41"/>
    <p:sldId id="1678" r:id="rId42"/>
    <p:sldId id="1679" r:id="rId43"/>
    <p:sldId id="1464" r:id="rId44"/>
    <p:sldId id="1465" r:id="rId45"/>
    <p:sldId id="1474" r:id="rId46"/>
    <p:sldId id="1475" r:id="rId47"/>
    <p:sldId id="1476" r:id="rId48"/>
    <p:sldId id="1467" r:id="rId49"/>
    <p:sldId id="1469" r:id="rId50"/>
    <p:sldId id="1752" r:id="rId51"/>
    <p:sldId id="1471" r:id="rId52"/>
    <p:sldId id="1595" r:id="rId53"/>
    <p:sldId id="931" r:id="rId54"/>
    <p:sldId id="1218" r:id="rId55"/>
    <p:sldId id="933" r:id="rId56"/>
    <p:sldId id="1789" r:id="rId57"/>
    <p:sldId id="1591" r:id="rId58"/>
    <p:sldId id="1592" r:id="rId59"/>
    <p:sldId id="813" r:id="rId60"/>
    <p:sldId id="978" r:id="rId61"/>
    <p:sldId id="948" r:id="rId62"/>
    <p:sldId id="1568" r:id="rId63"/>
    <p:sldId id="1593" r:id="rId64"/>
    <p:sldId id="949" r:id="rId65"/>
    <p:sldId id="950" r:id="rId66"/>
    <p:sldId id="1790" r:id="rId67"/>
    <p:sldId id="1594" r:id="rId68"/>
    <p:sldId id="1264" r:id="rId69"/>
    <p:sldId id="1598" r:id="rId70"/>
    <p:sldId id="1602" r:id="rId71"/>
    <p:sldId id="1329" r:id="rId72"/>
    <p:sldId id="1596" r:id="rId73"/>
    <p:sldId id="1267" r:id="rId74"/>
    <p:sldId id="1597" r:id="rId75"/>
    <p:sldId id="1753" r:id="rId76"/>
    <p:sldId id="1599" r:id="rId77"/>
    <p:sldId id="1754" r:id="rId78"/>
    <p:sldId id="1600" r:id="rId79"/>
    <p:sldId id="1281" r:id="rId80"/>
    <p:sldId id="983" r:id="rId81"/>
    <p:sldId id="834" r:id="rId82"/>
    <p:sldId id="1601" r:id="rId83"/>
    <p:sldId id="1603" r:id="rId84"/>
    <p:sldId id="1604" r:id="rId85"/>
    <p:sldId id="1302" r:id="rId86"/>
    <p:sldId id="1303" r:id="rId87"/>
    <p:sldId id="1310" r:id="rId88"/>
    <p:sldId id="1304" r:id="rId89"/>
    <p:sldId id="1309" r:id="rId90"/>
    <p:sldId id="1791" r:id="rId91"/>
    <p:sldId id="1314" r:id="rId92"/>
    <p:sldId id="1315" r:id="rId93"/>
    <p:sldId id="1317" r:id="rId94"/>
    <p:sldId id="1005" r:id="rId95"/>
    <p:sldId id="1008" r:id="rId96"/>
    <p:sldId id="1009" r:id="rId97"/>
    <p:sldId id="1330" r:id="rId98"/>
    <p:sldId id="1014" r:id="rId99"/>
    <p:sldId id="1792" r:id="rId100"/>
    <p:sldId id="1613" r:id="rId101"/>
    <p:sldId id="1618" r:id="rId102"/>
    <p:sldId id="1619" r:id="rId103"/>
    <p:sldId id="1620" r:id="rId104"/>
    <p:sldId id="1621" r:id="rId105"/>
    <p:sldId id="1622" r:id="rId106"/>
    <p:sldId id="1623" r:id="rId107"/>
    <p:sldId id="1793" r:id="rId108"/>
    <p:sldId id="1626" r:id="rId109"/>
    <p:sldId id="1756" r:id="rId110"/>
    <p:sldId id="1627" r:id="rId111"/>
    <p:sldId id="1755" r:id="rId112"/>
    <p:sldId id="1631" r:id="rId113"/>
    <p:sldId id="1644" r:id="rId114"/>
    <p:sldId id="1632" r:id="rId115"/>
    <p:sldId id="1633" r:id="rId116"/>
    <p:sldId id="1634" r:id="rId117"/>
    <p:sldId id="1635" r:id="rId118"/>
    <p:sldId id="1794" r:id="rId119"/>
    <p:sldId id="1645" r:id="rId120"/>
    <p:sldId id="1646" r:id="rId121"/>
    <p:sldId id="1638" r:id="rId122"/>
    <p:sldId id="1639" r:id="rId123"/>
    <p:sldId id="1640" r:id="rId124"/>
    <p:sldId id="1643" r:id="rId125"/>
    <p:sldId id="1652" r:id="rId126"/>
    <p:sldId id="1654" r:id="rId127"/>
    <p:sldId id="1655" r:id="rId128"/>
    <p:sldId id="1661" r:id="rId129"/>
    <p:sldId id="1658" r:id="rId130"/>
    <p:sldId id="1659" r:id="rId131"/>
    <p:sldId id="1027" r:id="rId132"/>
    <p:sldId id="1041" r:id="rId133"/>
    <p:sldId id="1035" r:id="rId134"/>
    <p:sldId id="1795" r:id="rId135"/>
    <p:sldId id="1664" r:id="rId136"/>
    <p:sldId id="1665" r:id="rId137"/>
    <p:sldId id="1757" r:id="rId138"/>
    <p:sldId id="1758" r:id="rId139"/>
    <p:sldId id="1666" r:id="rId140"/>
    <p:sldId id="1667" r:id="rId141"/>
    <p:sldId id="1759" r:id="rId142"/>
    <p:sldId id="1760" r:id="rId143"/>
    <p:sldId id="1761" r:id="rId144"/>
    <p:sldId id="1762" r:id="rId145"/>
    <p:sldId id="1763" r:id="rId146"/>
    <p:sldId id="889" r:id="rId147"/>
    <p:sldId id="1764" r:id="rId148"/>
    <p:sldId id="1039" r:id="rId149"/>
    <p:sldId id="1445" r:id="rId150"/>
    <p:sldId id="1446" r:id="rId151"/>
    <p:sldId id="1040" r:id="rId152"/>
    <p:sldId id="1796" r:id="rId153"/>
    <p:sldId id="1682" r:id="rId154"/>
    <p:sldId id="1683" r:id="rId155"/>
    <p:sldId id="1765" r:id="rId156"/>
    <p:sldId id="1766" r:id="rId157"/>
    <p:sldId id="1687" r:id="rId158"/>
    <p:sldId id="1688" r:id="rId159"/>
    <p:sldId id="1767" r:id="rId160"/>
    <p:sldId id="1768" r:id="rId161"/>
    <p:sldId id="1774" r:id="rId162"/>
    <p:sldId id="1775" r:id="rId163"/>
    <p:sldId id="1769" r:id="rId164"/>
    <p:sldId id="1770" r:id="rId165"/>
    <p:sldId id="1771" r:id="rId166"/>
    <p:sldId id="1772" r:id="rId167"/>
    <p:sldId id="1787" r:id="rId168"/>
    <p:sldId id="1773" r:id="rId169"/>
    <p:sldId id="1282" r:id="rId170"/>
    <p:sldId id="1090" r:id="rId171"/>
    <p:sldId id="1477" r:id="rId172"/>
    <p:sldId id="1724" r:id="rId173"/>
    <p:sldId id="1095" r:id="rId174"/>
    <p:sldId id="1700" r:id="rId175"/>
    <p:sldId id="1701" r:id="rId176"/>
    <p:sldId id="1118" r:id="rId177"/>
    <p:sldId id="1797" r:id="rId178"/>
    <p:sldId id="1704" r:id="rId179"/>
    <p:sldId id="1719" r:id="rId180"/>
    <p:sldId id="1705" r:id="rId181"/>
    <p:sldId id="1776" r:id="rId182"/>
    <p:sldId id="1777" r:id="rId183"/>
    <p:sldId id="1778" r:id="rId184"/>
    <p:sldId id="1779" r:id="rId185"/>
    <p:sldId id="1780" r:id="rId186"/>
    <p:sldId id="1781" r:id="rId187"/>
    <p:sldId id="1782" r:id="rId188"/>
    <p:sldId id="1783" r:id="rId189"/>
    <p:sldId id="1784" r:id="rId190"/>
    <p:sldId id="1785" r:id="rId191"/>
    <p:sldId id="1786" r:id="rId192"/>
  </p:sldIdLst>
  <p:sldSz cx="12192000" cy="6858000"/>
  <p:notesSz cx="6797675" cy="9929813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37BDEE-2D67-4A1A-A9EE-56DB5982797B}">
          <p14:sldIdLst>
            <p14:sldId id="814"/>
          </p14:sldIdLst>
        </p14:section>
        <p14:section name="Table of Contents" id="{933271CC-EB43-41CE-B394-7C13FD966F44}">
          <p14:sldIdLst>
            <p14:sldId id="747"/>
            <p14:sldId id="817"/>
          </p14:sldIdLst>
        </p14:section>
        <p14:section name="Chart of Accounts" id="{0CFC5AD9-4D31-4130-BB7A-AEA355EE5E56}">
          <p14:sldIdLst>
            <p14:sldId id="1727"/>
            <p14:sldId id="1726"/>
          </p14:sldIdLst>
        </p14:section>
        <p14:section name="Customer" id="{B8E7022E-8526-4EEF-AA95-7FD25776628E}">
          <p14:sldIdLst>
            <p14:sldId id="1569"/>
            <p14:sldId id="1576"/>
            <p14:sldId id="1577"/>
            <p14:sldId id="1578"/>
            <p14:sldId id="1579"/>
          </p14:sldIdLst>
        </p14:section>
        <p14:section name="Product" id="{B42B614F-BA85-42E6-B25D-3B3DF0CA08A5}">
          <p14:sldIdLst>
            <p14:sldId id="751"/>
            <p14:sldId id="1155"/>
          </p14:sldIdLst>
        </p14:section>
        <p14:section name="Inventory &amp; Stock" id="{051241E8-031F-4602-A3B1-AD18DC241A06}">
          <p14:sldIdLst>
            <p14:sldId id="1172"/>
            <p14:sldId id="1580"/>
          </p14:sldIdLst>
        </p14:section>
        <p14:section name="Sale" id="{B24BB1D3-6918-4B1E-8C36-3D81F66DA4D2}">
          <p14:sldIdLst>
            <p14:sldId id="1159"/>
            <p14:sldId id="1169"/>
            <p14:sldId id="1161"/>
            <p14:sldId id="1163"/>
            <p14:sldId id="799"/>
            <p14:sldId id="810"/>
            <p14:sldId id="833"/>
          </p14:sldIdLst>
        </p14:section>
        <p14:section name="State Changes - Impact Analysis Model" id="{95D26621-2AC4-432E-A2A9-7144A019EE3B}">
          <p14:sldIdLst>
            <p14:sldId id="1153"/>
            <p14:sldId id="1647"/>
            <p14:sldId id="1723"/>
            <p14:sldId id="1534"/>
            <p14:sldId id="1798"/>
            <p14:sldId id="1799"/>
            <p14:sldId id="1800"/>
            <p14:sldId id="1728"/>
            <p14:sldId id="1729"/>
            <p14:sldId id="1730"/>
            <p14:sldId id="1731"/>
          </p14:sldIdLst>
        </p14:section>
        <p14:section name="Customer Sale - State Changes" id="{900E9E84-185D-454F-B5D1-09A6116896B9}">
          <p14:sldIdLst>
            <p14:sldId id="1154"/>
            <p14:sldId id="934"/>
            <p14:sldId id="929"/>
            <p14:sldId id="832"/>
            <p14:sldId id="930"/>
            <p14:sldId id="1788"/>
            <p14:sldId id="1203"/>
            <p14:sldId id="1204"/>
            <p14:sldId id="1678"/>
            <p14:sldId id="1679"/>
            <p14:sldId id="1464"/>
            <p14:sldId id="1465"/>
            <p14:sldId id="1474"/>
            <p14:sldId id="1475"/>
            <p14:sldId id="1476"/>
            <p14:sldId id="1467"/>
            <p14:sldId id="1469"/>
            <p14:sldId id="1752"/>
            <p14:sldId id="1471"/>
            <p14:sldId id="1595"/>
            <p14:sldId id="931"/>
            <p14:sldId id="1218"/>
            <p14:sldId id="933"/>
            <p14:sldId id="1789"/>
            <p14:sldId id="1591"/>
            <p14:sldId id="1592"/>
            <p14:sldId id="813"/>
            <p14:sldId id="978"/>
            <p14:sldId id="948"/>
            <p14:sldId id="1568"/>
            <p14:sldId id="1593"/>
            <p14:sldId id="949"/>
            <p14:sldId id="950"/>
            <p14:sldId id="1790"/>
            <p14:sldId id="1594"/>
            <p14:sldId id="1264"/>
            <p14:sldId id="1598"/>
            <p14:sldId id="1602"/>
            <p14:sldId id="1329"/>
            <p14:sldId id="1596"/>
            <p14:sldId id="1267"/>
            <p14:sldId id="1597"/>
            <p14:sldId id="1753"/>
            <p14:sldId id="1599"/>
            <p14:sldId id="1754"/>
            <p14:sldId id="1600"/>
          </p14:sldIdLst>
        </p14:section>
        <p14:section name="Customer Shipment - State Changes" id="{6D13C80C-6D7B-49A6-840B-05B390F75756}">
          <p14:sldIdLst>
            <p14:sldId id="1281"/>
            <p14:sldId id="983"/>
            <p14:sldId id="834"/>
            <p14:sldId id="1601"/>
            <p14:sldId id="1603"/>
            <p14:sldId id="1604"/>
            <p14:sldId id="1302"/>
            <p14:sldId id="1303"/>
            <p14:sldId id="1310"/>
            <p14:sldId id="1304"/>
            <p14:sldId id="1309"/>
            <p14:sldId id="1791"/>
            <p14:sldId id="1314"/>
            <p14:sldId id="1315"/>
            <p14:sldId id="1317"/>
            <p14:sldId id="1005"/>
            <p14:sldId id="1008"/>
            <p14:sldId id="1009"/>
            <p14:sldId id="1330"/>
            <p14:sldId id="1014"/>
            <p14:sldId id="1792"/>
            <p14:sldId id="1613"/>
            <p14:sldId id="1618"/>
            <p14:sldId id="1619"/>
            <p14:sldId id="1620"/>
            <p14:sldId id="1621"/>
            <p14:sldId id="1622"/>
            <p14:sldId id="1623"/>
            <p14:sldId id="1793"/>
            <p14:sldId id="1626"/>
            <p14:sldId id="1756"/>
            <p14:sldId id="1627"/>
            <p14:sldId id="1755"/>
            <p14:sldId id="1631"/>
            <p14:sldId id="1644"/>
            <p14:sldId id="1632"/>
            <p14:sldId id="1633"/>
            <p14:sldId id="1634"/>
            <p14:sldId id="1635"/>
            <p14:sldId id="1794"/>
            <p14:sldId id="1645"/>
            <p14:sldId id="1646"/>
            <p14:sldId id="1638"/>
            <p14:sldId id="1639"/>
            <p14:sldId id="1640"/>
            <p14:sldId id="1643"/>
          </p14:sldIdLst>
        </p14:section>
        <p14:section name="Customer Invoice - State Changes" id="{BE439BD0-F511-4B80-848F-93CE1B538688}">
          <p14:sldIdLst>
            <p14:sldId id="1652"/>
            <p14:sldId id="1654"/>
            <p14:sldId id="1655"/>
            <p14:sldId id="1661"/>
            <p14:sldId id="1658"/>
            <p14:sldId id="1659"/>
            <p14:sldId id="1027"/>
            <p14:sldId id="1041"/>
            <p14:sldId id="1035"/>
            <p14:sldId id="1795"/>
            <p14:sldId id="1664"/>
            <p14:sldId id="1665"/>
            <p14:sldId id="1757"/>
            <p14:sldId id="1758"/>
            <p14:sldId id="1666"/>
            <p14:sldId id="1667"/>
            <p14:sldId id="1759"/>
            <p14:sldId id="1760"/>
            <p14:sldId id="1761"/>
            <p14:sldId id="1762"/>
            <p14:sldId id="1763"/>
            <p14:sldId id="889"/>
            <p14:sldId id="1764"/>
            <p14:sldId id="1039"/>
            <p14:sldId id="1445"/>
            <p14:sldId id="1446"/>
            <p14:sldId id="1040"/>
            <p14:sldId id="1796"/>
            <p14:sldId id="1682"/>
            <p14:sldId id="1683"/>
            <p14:sldId id="1765"/>
            <p14:sldId id="1766"/>
            <p14:sldId id="1687"/>
            <p14:sldId id="1688"/>
            <p14:sldId id="1767"/>
            <p14:sldId id="1768"/>
            <p14:sldId id="1774"/>
            <p14:sldId id="1775"/>
            <p14:sldId id="1769"/>
            <p14:sldId id="1770"/>
            <p14:sldId id="1771"/>
            <p14:sldId id="1772"/>
            <p14:sldId id="1787"/>
            <p14:sldId id="1773"/>
          </p14:sldIdLst>
        </p14:section>
        <p14:section name="Customer Payment - State Changes" id="{752841FC-B529-4A9B-87C2-FB2518C0BD8F}">
          <p14:sldIdLst>
            <p14:sldId id="1282"/>
            <p14:sldId id="1090"/>
            <p14:sldId id="1477"/>
            <p14:sldId id="1724"/>
            <p14:sldId id="1095"/>
            <p14:sldId id="1700"/>
            <p14:sldId id="1701"/>
            <p14:sldId id="1118"/>
            <p14:sldId id="1797"/>
            <p14:sldId id="1704"/>
            <p14:sldId id="1719"/>
            <p14:sldId id="1705"/>
            <p14:sldId id="1776"/>
            <p14:sldId id="1777"/>
            <p14:sldId id="1778"/>
            <p14:sldId id="1779"/>
            <p14:sldId id="1780"/>
            <p14:sldId id="1781"/>
            <p14:sldId id="1782"/>
            <p14:sldId id="1783"/>
            <p14:sldId id="1784"/>
            <p14:sldId id="1785"/>
            <p14:sldId id="17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5297" autoAdjust="0"/>
  </p:normalViewPr>
  <p:slideViewPr>
    <p:cSldViewPr snapToGrid="0">
      <p:cViewPr varScale="1">
        <p:scale>
          <a:sx n="83" d="100"/>
          <a:sy n="83" d="100"/>
        </p:scale>
        <p:origin x="47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9220-3D18-4077-BD0E-AFA621EE8E9B}" type="datetimeFigureOut">
              <a:rPr lang="en-BE" smtClean="0"/>
              <a:t>19/05/2021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66479-C49B-42E2-ACCE-2DF215461B1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284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B66479-C49B-42E2-ACCE-2DF215461B16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114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89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55E18C-23FA-4881-9E1D-2E0BF4C8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BFEB-A92D-4F5E-9647-A6EE62A99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37FF3-E267-4347-8ABA-9BBBC74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9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5BA2-577D-4800-8973-495AE8E2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56B07-6BC3-411C-B7F5-532E1CD1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1019-989E-4C30-BAF8-0999DF51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E8749-496E-4CAA-AAC9-B09A7142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42AF0-1DBE-454C-8AA0-54880E88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F1CBF-832D-43BD-909D-ED6F91AF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857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B0-4F33-4D9C-BB09-841A8348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943D03-99B2-432E-B305-B6E4337E7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304A-1667-4D56-9CB1-900B27CB7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A2346-7CDE-486A-8769-B534C516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02160-ACF9-4652-842E-1AC39955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A05E9-DD0C-48D0-A0C9-5607326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95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20C3-5636-40D0-BBCA-49E5B8D9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C5FFD-EAE8-4BAA-9DF9-DC8718642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DEB59-19A4-4C51-A2AD-C865C5E0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CBF87-7210-41F8-9413-1BE81F77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1887-7200-4C48-9179-FB8778F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231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47333-0E07-4A51-9B0B-F9F5830ED3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8A006-8A55-4B3F-92CA-903AA160D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E747E-E1C8-4809-810F-A6B1D19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493C4-BBD8-45B0-BF93-8B8CFD98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EE4D7-659B-4D3B-A1C3-565D2DEB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84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31F17-B479-4C65-B0EB-4F2862A4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F21C-EABB-4E90-B262-D4CF94EE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FB04-AFEA-46BF-8664-FCB4DB39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778B-F15A-4246-A018-069ED960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97F9-4D3E-4D8C-A076-2E39E7D4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14015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756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E18D-BC47-4D0B-A657-CAC8C033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52A6-94D4-4C94-9350-D22B43B03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F5BAB-9D6C-437F-A226-8B594ED3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602EA-25F3-4C66-997F-EDEED9BB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BA2A-E8BA-4811-A37F-044F6F4D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8426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0D0-BF84-481E-B0AC-935CBB928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0B5B5-C93D-448C-8E58-DBCF9632C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17AF-2852-4064-B6F6-F868E3D1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4251-0E03-42F3-826C-03C7A571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CFB0D-E6AD-471D-B348-9E418478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1227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00BC-59BF-4B6A-939A-5A64DA4C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22EB7-3143-488B-91DF-12DCFDED0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9CE8A-E61A-45CA-8B9B-2166EF43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AC8C7-5D2D-4190-8785-88445A0A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B916B-B4F4-4DD6-86D4-8E949F8A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374A2-7304-4646-9FB6-62BEF21F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558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9E6E-4E42-4757-BC4D-3977C6EE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4DB3A-3CAC-488F-9B7E-AAD267C1B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F6E3-0A0A-4CC9-A201-F422A6BEC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16069-2547-4195-948D-16DFF26CF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69A1-7E02-4C9B-82BA-4E92140E9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FFC19-EE79-4CE5-BCE3-D76136E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13AF1-B078-4009-B663-72A1F5D6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6D123-5055-474C-992B-9638CCDC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276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3E86-7A33-4D22-8E9F-F281EA013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1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4A5-BF25-43D8-9A89-B3BF9D9E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/>
              <a:t>12/03/2021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C6C42-BEE4-470A-B5AC-7558E8B2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25FF1-A07E-4F2A-BFBC-30ED7940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410632-F240-4C63-9210-00CF482618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300" y="4529138"/>
            <a:ext cx="10693400" cy="722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485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003B6-86DB-4ADF-AB5D-475F316E1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99465" y="5047503"/>
            <a:ext cx="11609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BE" sz="1400"/>
              <a:t>12/03/2021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D6F4-4098-408E-8FE7-9B298531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-40341" y="6146519"/>
            <a:ext cx="842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2CCA8-53B9-41C4-8716-EA9CD8A55276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919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60" r:id="rId4"/>
    <p:sldLayoutId id="2147483662" r:id="rId5"/>
    <p:sldLayoutId id="214748364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ixwise/tryton-by-example/tree/6.0" TargetMode="External"/><Relationship Id="rId2" Type="http://schemas.openxmlformats.org/officeDocument/2006/relationships/hyperlink" Target="https://github.com/clixwise/tryton-by-exam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13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14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14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1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ountingtools.com/articles/what-is-posting-in-accounting.html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9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97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3.png"/><Relationship Id="rId4" Type="http://schemas.openxmlformats.org/officeDocument/2006/relationships/image" Target="../media/image20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8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06F6-C7F9-4121-AA7A-ED2BA0C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</a:t>
            </a:fld>
            <a:endParaRPr lang="en-B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8BA606-5CD9-44C8-B05C-ABAF958AB138}"/>
              </a:ext>
            </a:extLst>
          </p:cNvPr>
          <p:cNvSpPr txBox="1">
            <a:spLocks/>
          </p:cNvSpPr>
          <p:nvPr/>
        </p:nvSpPr>
        <p:spPr>
          <a:xfrm>
            <a:off x="1235827" y="923712"/>
            <a:ext cx="9456576" cy="101123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4800" dirty="0" err="1"/>
              <a:t>Tryton</a:t>
            </a:r>
            <a:r>
              <a:rPr lang="fr-BE" sz="4800" dirty="0"/>
              <a:t> By Example</a:t>
            </a:r>
            <a:endParaRPr lang="en-BE" sz="4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6610BE-EEB8-4340-97FE-24B9BD966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827" y="2297015"/>
            <a:ext cx="9456576" cy="1684595"/>
          </a:xfrm>
        </p:spPr>
        <p:txBody>
          <a:bodyPr>
            <a:noAutofit/>
          </a:bodyPr>
          <a:lstStyle/>
          <a:p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 err="1"/>
              <a:t>Getting</a:t>
            </a:r>
            <a:r>
              <a:rPr lang="fr-BE" sz="3200" dirty="0"/>
              <a:t> </a:t>
            </a:r>
            <a:r>
              <a:rPr lang="fr-BE" sz="3200"/>
              <a:t>started</a:t>
            </a:r>
            <a:br>
              <a:rPr lang="fr-BE" sz="3200" dirty="0"/>
            </a:br>
            <a:r>
              <a:rPr lang="fr-BE" sz="3200" dirty="0"/>
              <a:t>-</a:t>
            </a:r>
            <a:br>
              <a:rPr lang="fr-BE" sz="3200" dirty="0"/>
            </a:br>
            <a:r>
              <a:rPr lang="fr-BE" sz="3200" dirty="0"/>
              <a:t>Sale</a:t>
            </a:r>
            <a:endParaRPr lang="en-BE" sz="3200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51D72604-715D-436E-9CDA-643DA65B898B}"/>
              </a:ext>
            </a:extLst>
          </p:cNvPr>
          <p:cNvSpPr txBox="1">
            <a:spLocks/>
          </p:cNvSpPr>
          <p:nvPr/>
        </p:nvSpPr>
        <p:spPr>
          <a:xfrm>
            <a:off x="702367" y="4988766"/>
            <a:ext cx="9144000" cy="16845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1800" dirty="0" err="1"/>
              <a:t>Github</a:t>
            </a:r>
            <a:r>
              <a:rPr lang="fr-BE" sz="1800" dirty="0"/>
              <a:t> - </a:t>
            </a:r>
            <a:r>
              <a:rPr lang="fr-BE" sz="1800" dirty="0">
                <a:hlinkClick r:id="rId2"/>
              </a:rPr>
              <a:t>https://github.com/clixwise/tryton-by-example</a:t>
            </a:r>
            <a:br>
              <a:rPr lang="fr-BE" sz="1800" dirty="0"/>
            </a:br>
            <a:r>
              <a:rPr lang="en-US" sz="1800" dirty="0">
                <a:solidFill>
                  <a:srgbClr val="333333"/>
                </a:solidFill>
              </a:rPr>
              <a:t>Version of presentation : </a:t>
            </a:r>
            <a:r>
              <a:rPr lang="en-US" sz="1800" dirty="0">
                <a:solidFill>
                  <a:srgbClr val="333333"/>
                </a:solidFill>
                <a:hlinkClick r:id="rId3"/>
              </a:rPr>
              <a:t>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Version of </a:t>
            </a:r>
            <a:r>
              <a:rPr lang="en-US" sz="1800" dirty="0" err="1">
                <a:solidFill>
                  <a:srgbClr val="333333"/>
                </a:solidFill>
              </a:rPr>
              <a:t>Tryton</a:t>
            </a:r>
            <a:r>
              <a:rPr lang="en-US" sz="1800" dirty="0">
                <a:solidFill>
                  <a:srgbClr val="333333"/>
                </a:solidFill>
              </a:rPr>
              <a:t> : 6.0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Verified for execution on : Windows 10 &amp; </a:t>
            </a:r>
            <a:r>
              <a:rPr lang="en-US" sz="1800" dirty="0" err="1">
                <a:solidFill>
                  <a:srgbClr val="333333"/>
                </a:solidFill>
              </a:rPr>
              <a:t>Powershell</a:t>
            </a:r>
            <a:r>
              <a:rPr lang="en-US" sz="1800" dirty="0">
                <a:solidFill>
                  <a:srgbClr val="333333"/>
                </a:solidFill>
              </a:rPr>
              <a:t> 7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fr-BE" sz="1800" dirty="0"/>
              <a:t>Licence : </a:t>
            </a:r>
            <a:r>
              <a:rPr lang="en-US" sz="1800" dirty="0">
                <a:solidFill>
                  <a:srgbClr val="333333"/>
                </a:solidFill>
                <a:hlinkClick r:id="rId4"/>
              </a:rPr>
              <a:t>CC BY 4.0</a:t>
            </a:r>
            <a:br>
              <a:rPr lang="en-US" sz="1800" dirty="0">
                <a:solidFill>
                  <a:srgbClr val="333333"/>
                </a:solidFill>
              </a:rPr>
            </a:br>
            <a:r>
              <a:rPr lang="en-US" sz="1800" dirty="0">
                <a:solidFill>
                  <a:srgbClr val="333333"/>
                </a:solidFill>
              </a:rPr>
              <a:t>Author : Marc Rottiers</a:t>
            </a:r>
          </a:p>
          <a:p>
            <a:pPr algn="l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215215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Summary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7862A-F57F-4282-9350-FF752606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76675"/>
            <a:ext cx="1619250" cy="2981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3CCD0-59C4-4753-8A31-1913DA088039}"/>
              </a:ext>
            </a:extLst>
          </p:cNvPr>
          <p:cNvSpPr txBox="1"/>
          <p:nvPr/>
        </p:nvSpPr>
        <p:spPr>
          <a:xfrm>
            <a:off x="2618508" y="3794125"/>
            <a:ext cx="53062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As </a:t>
            </a:r>
            <a:r>
              <a:rPr lang="fr-BE" dirty="0" err="1"/>
              <a:t>explained</a:t>
            </a:r>
            <a:r>
              <a:rPr lang="fr-BE" dirty="0"/>
              <a:t> </a:t>
            </a:r>
            <a:r>
              <a:rPr lang="fr-BE" dirty="0" err="1"/>
              <a:t>under</a:t>
            </a:r>
            <a:r>
              <a:rPr lang="fr-BE" dirty="0"/>
              <a:t> « Motivation »,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always</a:t>
            </a:r>
            <a:r>
              <a:rPr lang="fr-BE" dirty="0"/>
              <a:t> </a:t>
            </a:r>
            <a:r>
              <a:rPr lang="fr-BE" dirty="0" err="1"/>
              <a:t>appears</a:t>
            </a:r>
            <a:r>
              <a:rPr lang="fr-BE" dirty="0"/>
              <a:t> in the </a:t>
            </a:r>
            <a:r>
              <a:rPr lang="fr-BE" dirty="0" err="1"/>
              <a:t>list</a:t>
            </a:r>
            <a:r>
              <a:rPr lang="fr-BE" dirty="0"/>
              <a:t> « Parties » </a:t>
            </a:r>
            <a:r>
              <a:rPr lang="fr-BE" dirty="0" err="1"/>
              <a:t>above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As long as </a:t>
            </a:r>
            <a:r>
              <a:rPr lang="fr-BE" dirty="0" err="1"/>
              <a:t>there</a:t>
            </a:r>
            <a:r>
              <a:rPr lang="fr-BE" dirty="0"/>
              <a:t> are no sales </a:t>
            </a:r>
            <a:r>
              <a:rPr lang="fr-BE" dirty="0" err="1"/>
              <a:t>linked</a:t>
            </a:r>
            <a:r>
              <a:rPr lang="fr-BE" dirty="0"/>
              <a:t> to the </a:t>
            </a:r>
            <a:r>
              <a:rPr lang="fr-BE" dirty="0" err="1"/>
              <a:t>customer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absent </a:t>
            </a:r>
            <a:r>
              <a:rPr lang="fr-BE" dirty="0" err="1"/>
              <a:t>from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  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When</a:t>
            </a:r>
            <a:r>
              <a:rPr lang="fr-BE" dirty="0"/>
              <a:t> at least one sale </a:t>
            </a:r>
            <a:r>
              <a:rPr lang="fr-BE" dirty="0" err="1"/>
              <a:t>exists</a:t>
            </a:r>
            <a:r>
              <a:rPr lang="fr-BE" dirty="0"/>
              <a:t>, the </a:t>
            </a:r>
            <a:r>
              <a:rPr lang="fr-BE" dirty="0" err="1"/>
              <a:t>customer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appear</a:t>
            </a:r>
            <a:r>
              <a:rPr lang="fr-BE" dirty="0"/>
              <a:t> in </a:t>
            </a:r>
            <a:r>
              <a:rPr lang="fr-BE" dirty="0" err="1"/>
              <a:t>both</a:t>
            </a:r>
            <a:r>
              <a:rPr lang="fr-BE" dirty="0"/>
              <a:t> </a:t>
            </a:r>
            <a:r>
              <a:rPr lang="fr-BE" dirty="0" err="1"/>
              <a:t>lists</a:t>
            </a:r>
            <a:r>
              <a:rPr lang="fr-BE" dirty="0"/>
              <a:t> : « Parties » and « Parties </a:t>
            </a:r>
            <a:r>
              <a:rPr lang="fr-BE" dirty="0" err="1"/>
              <a:t>associated</a:t>
            </a:r>
            <a:r>
              <a:rPr lang="fr-BE" dirty="0"/>
              <a:t> to Sales »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5E946-53EB-459D-95FC-75B502FB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5041"/>
            <a:ext cx="7659255" cy="284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3EB08-F135-444C-A964-99E7EABC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753785-A5F3-4892-9834-5B2105954A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646627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14440-45DC-4772-97A8-438AE6BF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0569"/>
            <a:ext cx="7631545" cy="1732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FC3936-63BE-4C28-84A5-7DB4C1DA0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6391"/>
            <a:ext cx="8715375" cy="1876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C2328-5519-4C41-AFB7-A070767D0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74287"/>
            <a:ext cx="8743950" cy="1819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565442-D339-4A5C-BFED-2368E71D0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BDAC7C-98ED-479A-8BE0-CA1D6450D06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39201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101</a:t>
            </a:fld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64D13-DED2-4588-A5F1-D31D9639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414164" cy="2954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97EF3-4D05-494A-ABD4-F35581812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BAB099-8160-4463-9D1B-1CEB7BFE52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706416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182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98948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3FF23-EC1E-496B-91EC-A6664E2F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0" y="3915384"/>
            <a:ext cx="2247900" cy="2208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3"/>
            <a:ext cx="8870175" cy="5296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91DCE-1591-4F44-B3F1-1C476C85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8A10B7-88B1-4FA1-B3BC-DAA37877DBF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0596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E638C-40DE-417B-B350-BCA95881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8210"/>
            <a:ext cx="7222144" cy="5919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8A884-0E6C-40CB-B719-ACC9E790F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839524-C215-4E0C-B702-2F580F7B7E0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0817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Picked</a:t>
            </a:r>
            <a:r>
              <a:rPr lang="fr-BE" dirty="0"/>
              <a:t> » to « </a:t>
            </a:r>
            <a:r>
              <a:rPr lang="fr-BE" dirty="0" err="1"/>
              <a:t>Packed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1270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107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1BA54-EC27-43AD-B477-33CB84DE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54" y="0"/>
            <a:ext cx="11173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4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F0B57-2698-4784-9AEE-5C6A3796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998"/>
            <a:ext cx="6015182" cy="178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7BB35-5EAC-4BB3-A812-6A228DFB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89" y="2787400"/>
            <a:ext cx="5632356" cy="407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D952C2-41D8-4068-A9F5-F69C5C8DC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45" y="3232934"/>
            <a:ext cx="3639650" cy="356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C2D69-2281-4121-8F7A-352F1AB7B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8E06C-A5AF-4763-B481-B4B840D29B2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7468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109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10E58-02BD-4BFC-9A1B-C3A0CD25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8" y="827314"/>
            <a:ext cx="5294746" cy="316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2A18E-BA43-40FD-AC36-6C60FCDC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4171"/>
            <a:ext cx="7413769" cy="2556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5ACEA-B67D-4A04-BDB7-A2DF7EF13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DD7B92-14CD-4F35-B115-871D1E1429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383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Product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550109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15541-27C2-444A-B77F-F271D037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18A76D-B26A-4B76-BEBC-353A3E7384D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57276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0C961-4D4F-443C-A0CC-CAD1FCE3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54852"/>
            <a:ext cx="6929582" cy="197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02735-52B0-44C9-BBBC-7A6C3CA9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3964"/>
            <a:ext cx="6929582" cy="1884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5DA66-80AB-4E4D-A96A-78E0F6014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827315"/>
            <a:ext cx="6929582" cy="1870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01018-A764-4A7D-A217-0DA8A3F85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384ADD-1A59-4347-A5BB-2B016D747E6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917991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729BC-415F-4B07-8229-FDE4C7B2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5098"/>
            <a:ext cx="9432636" cy="2766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6465D-ECC5-4EBB-B3D7-588CAB2A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B2CF2B-1D7D-4974-8617-55FC7F0245C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828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54818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3315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2426C-4A73-412D-AE4F-B58799C5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1076"/>
            <a:ext cx="8831263" cy="552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B2CCC-D83E-4E92-8D8C-9854945D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BE9685-7397-4432-ADAF-6336382DBFC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93862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6C94-2FBA-4866-BD76-868C6D0CB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1374"/>
            <a:ext cx="6966527" cy="5974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8A588-C0E2-43C6-A19D-E08EDB270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C437AD-BD92-4FED-A7A0-9814877718C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08522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Packed</a:t>
            </a:r>
            <a:r>
              <a:rPr lang="fr-BE" dirty="0"/>
              <a:t> » to « </a:t>
            </a:r>
            <a:r>
              <a:rPr lang="fr-BE" dirty="0" err="1"/>
              <a:t>Done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08057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118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B59C0-55FD-4F8F-948E-34AF430D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63" y="0"/>
            <a:ext cx="11118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10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119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0C15D-2781-48B7-949C-E132C8BB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7980"/>
            <a:ext cx="8554491" cy="5772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886A5-D6D2-4CFE-A8F5-5DEB84E6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1812A0-2C4A-453D-B8E7-34EFD9C664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9931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1" y="960581"/>
            <a:ext cx="859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Product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a « Product » and </a:t>
            </a:r>
            <a:r>
              <a:rPr lang="fr-BE" dirty="0" err="1"/>
              <a:t>its</a:t>
            </a:r>
            <a:r>
              <a:rPr lang="fr-BE" dirty="0"/>
              <a:t> « Variant » have been </a:t>
            </a:r>
            <a:r>
              <a:rPr lang="fr-BE" dirty="0" err="1"/>
              <a:t>defined</a:t>
            </a:r>
            <a:endParaRPr lang="en-B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5010D-74F4-40C1-A5A2-B53272F3AFB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97071-6703-434F-AC2A-6ACDE44B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0" y="0"/>
            <a:ext cx="198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790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67F97-2E82-433D-9884-BFD4568B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4765"/>
            <a:ext cx="4759035" cy="1320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40D2B-B3F8-4A27-B77E-1723D191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592"/>
            <a:ext cx="6578867" cy="4685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016A4-5E79-4C97-A795-9448FC5CB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B9C789-4161-4D85-91AB-511349B4174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395049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2D206-9B1D-4B53-B807-2BDACE8C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8154"/>
            <a:ext cx="6864927" cy="1753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FF4AF-240B-4F04-9B83-ED9ECC34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6057"/>
            <a:ext cx="8980055" cy="1738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14C4F-362A-45B0-8A6C-5EB444DB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78849"/>
            <a:ext cx="8980055" cy="172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68D65-5D2A-45A3-88C4-3534047E0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2D0AC-B86C-43AE-8901-0863274304A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1629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5FCF7-2BF5-4127-A8EA-DBBD89CD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8F60BA-CC2D-4021-B13F-D4798C9E377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68355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5ED38-A10B-4659-90EC-B17E9840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040"/>
            <a:ext cx="6948055" cy="1951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7EC3-30BC-4F13-8EF2-56CDC60F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8757"/>
            <a:ext cx="6948055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FC671D-AA13-4C87-9227-1FD7ACAAA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723452"/>
            <a:ext cx="6948055" cy="1983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03BD4B-6309-420D-A06F-64447D0E5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2ACEA1-CBC6-48FE-A70D-EBCAF42239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70820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7EC5-2B77-47C7-AB2C-A44F1622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9478819" cy="3270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3C386-1138-4CE4-9D84-E53DF54A4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41874C-7507-4FEA-908D-2296F53640B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990335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7887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355030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910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Invoice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The system </a:t>
            </a:r>
            <a:r>
              <a:rPr lang="fr-BE" dirty="0" err="1"/>
              <a:t>creates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A0101-2A87-4BEA-B1CB-1CAB417FB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03A6C-B1B3-410F-82D6-E727E184D55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615961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24F54-0CA7-4886-95C9-D78195FC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3926"/>
            <a:ext cx="6171791" cy="1217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7268C-4EFB-44E9-8241-CD7847C9E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3395"/>
            <a:ext cx="6171791" cy="46362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341787-9F80-44F4-8568-EB8B2311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DF77058-E3CB-4B75-938C-421425F55E4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579791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/>
              <a:t>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503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Inventory &amp; Stock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09564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234853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B7E8A5-C5E1-411D-9F16-02CC5C81A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31D8E3-184E-4590-B941-416EF116D8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508729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326A3-2B8B-4A70-AFC9-A44E8FE0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0906EF-7865-4DAD-8B15-38C3F17494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58663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Draft » To « </a:t>
            </a:r>
            <a:r>
              <a:rPr lang="fr-BE" dirty="0" err="1"/>
              <a:t>Validated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196197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134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F3BE8-142E-4597-A782-B8F0DBEF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96" y="0"/>
            <a:ext cx="11164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615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135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961E7E-61D9-42EC-8CFE-611B5751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4" y="912328"/>
            <a:ext cx="6602943" cy="5945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BDAC2-5697-4490-8B93-A889CE9A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D164D7-4EB9-4CCB-933B-C615C42325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336495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21564-D3E5-4775-80CC-D473F5C3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5"/>
            <a:ext cx="5132346" cy="1297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94184-A2F1-46B5-A5A9-E1151F98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62620"/>
            <a:ext cx="4842409" cy="448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40720E-5A5D-4DC6-81ED-DF987E4D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109DD1-8C34-4A23-9CE1-D0AE93D9BAF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86132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351FE-56F7-4CC7-A973-AF855C14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588915" cy="592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3F3C0-2470-4CA1-BAB7-946E7965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0ABC33-21D8-4A4A-B307-F499FB43A6A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64669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DAD1B-007F-4D4A-BCD7-C366F0F2E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9257145" cy="3776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40807-D3FF-4366-AF8D-6839A31A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68CF8-6EB4-45B8-967F-DB3C0813C0D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76247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139</a:t>
            </a:fld>
            <a:endParaRPr lang="en-B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531805-7135-4B67-8287-3218FB4C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5"/>
            <a:ext cx="5540830" cy="1530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65CE4-522C-4551-9589-BE0234BD6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476974"/>
            <a:ext cx="9143885" cy="1734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82C527-E22A-4D9B-8FF0-BE6ECF08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32" y="4330981"/>
            <a:ext cx="9065951" cy="1730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3F2F9-38DE-412E-BB0B-781CD25D9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933C7-1D28-4CD8-822C-C5EF814DFCC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8429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</a:t>
            </a:fld>
            <a:endParaRPr lang="en-B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D6F7B-9CB6-4E5F-B52A-7B1A453B0EE4}"/>
              </a:ext>
            </a:extLst>
          </p:cNvPr>
          <p:cNvSpPr txBox="1"/>
          <p:nvPr/>
        </p:nvSpPr>
        <p:spPr>
          <a:xfrm>
            <a:off x="838200" y="960581"/>
            <a:ext cx="942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Subject</a:t>
            </a:r>
            <a:r>
              <a:rPr lang="fr-BE" dirty="0"/>
              <a:t> Area « </a:t>
            </a:r>
            <a:r>
              <a:rPr lang="fr-BE" dirty="0" err="1"/>
              <a:t>Purchase</a:t>
            </a:r>
            <a:r>
              <a:rPr lang="fr-BE" dirty="0"/>
              <a:t> » : « Inventory &amp; Stock » </a:t>
            </a:r>
            <a:r>
              <a:rPr lang="fr-BE" dirty="0" err="1"/>
              <a:t>related</a:t>
            </a:r>
            <a:r>
              <a:rPr lang="fr-BE" dirty="0"/>
              <a:t> modules have been </a:t>
            </a:r>
            <a:r>
              <a:rPr lang="fr-BE" dirty="0" err="1"/>
              <a:t>activated</a:t>
            </a:r>
            <a:endParaRPr lang="fr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AA920-CE05-41BD-8EA3-339E395E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0" y="0"/>
            <a:ext cx="21907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634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140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42307-492D-4AC2-AF20-EFE8FCF7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8200"/>
            <a:ext cx="8629650" cy="2295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26A24-01F5-44AB-B7A9-F255082B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26143D-3780-4986-898A-5097F8CCE4C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58586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01245"/>
            <a:ext cx="11127022" cy="2127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2625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397181" cy="3164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222945" cy="579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BD9478-C081-4075-AAB9-D1BE6CBF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9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661C6-1F69-4837-B84C-D5EDAB9E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429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7A8F8-CF46-43B3-9A13-E2A4AF99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21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94507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 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9221444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BBD34F-51E1-4689-A241-BAA80B9B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FB5A-BF54-4D0A-8DD5-82CC25E4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147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FCCA5-2796-477D-86BA-4A809E60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368"/>
            <a:ext cx="8124972" cy="53240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36F570-420E-45F0-8DCB-3FDAC75BBDE2}"/>
              </a:ext>
            </a:extLst>
          </p:cNvPr>
          <p:cNvSpPr txBox="1"/>
          <p:nvPr/>
        </p:nvSpPr>
        <p:spPr>
          <a:xfrm>
            <a:off x="838200" y="995963"/>
            <a:ext cx="835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https://www.accountingtools.com/articles/what-is-posting-in-accounting.html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2FF2C-EDCD-4C62-AAF8-D00CD9307E0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1725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811788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149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F9420-F938-49D2-B101-3ECF2174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5DA6C0-83FA-4CFA-ABA1-40C670D6899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6754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05673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E4506-BB17-426A-8526-DBB81B9CA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E0512B-DA67-4738-B6C6-901845D4E96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51675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Validated</a:t>
            </a:r>
            <a:r>
              <a:rPr lang="fr-BE" dirty="0"/>
              <a:t> » to State « </a:t>
            </a:r>
            <a:r>
              <a:rPr lang="fr-BE" dirty="0" err="1"/>
              <a:t>Posted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798247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152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9B8C6-8952-467C-AB1B-B84D4FF9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93" y="0"/>
            <a:ext cx="1111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167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36A06-1663-4DF5-A289-B93D8B9C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27314"/>
            <a:ext cx="4795982" cy="136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4A772A-1752-4987-A6C2-55661F09F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190178"/>
            <a:ext cx="7148085" cy="4667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46720-01AA-486A-9CD8-1AA46495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AFF77F-C179-4E03-8361-CF3630FE3AD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79546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68E52-F6ED-4DB4-9A4A-50B6494B0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05507"/>
            <a:ext cx="4842308" cy="1350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EC57A7-6F41-4FA0-8F3A-98499474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26745"/>
            <a:ext cx="8558020" cy="4631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6A2CD-6B57-4A1C-995F-62740BB7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118E24-C7E9-4EF1-B101-68797C348ED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862236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5E192-E4CC-4CCB-AE6C-3D818C3F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9385"/>
            <a:ext cx="5996710" cy="4448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744B8-D317-4BCF-94B5-A131A0B0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7830"/>
            <a:ext cx="5084330" cy="156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89A69-E42D-4D9C-BB96-5097468A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22B1-57ED-4DE4-ADE8-70B3F7DE76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448014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EA3C3-9A08-49B2-887E-6DF30033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6882585" cy="540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270FD-8BF4-446E-9169-3D3AE35F5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416E6A-95F0-46D3-917D-7E96810EED7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268806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5E5CA-E345-4E18-95AF-CE2E9C87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43882" cy="2084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CA62C-4A58-4666-8251-61D85E49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9C4699-9137-4051-AB00-FC53B21941A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54895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4990"/>
            <a:ext cx="9608127" cy="198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8CB96-EA9F-4BE5-97D5-87CD7ED7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8393FE-DC20-4424-8B7C-00D35443365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64774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159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55744"/>
            <a:ext cx="9129609" cy="1698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8AF1B-464C-4A8B-9DAC-3F1948AE1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720356"/>
            <a:ext cx="9129609" cy="1749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561FEB-519E-4155-9ADC-9BF9F4199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817445-1475-451D-A289-F9DF2989E17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78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9373253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8153-BAE0-47E3-94BF-B51C13E9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2373"/>
            <a:ext cx="8601075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E7DA4-9339-449F-84F1-30B15F2A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5F43A2-D628-435D-8E41-54CB2B10902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582886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161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0BB01-677D-46C2-AAF3-01E506F1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DE2D6-45B9-431A-9A0C-B4712E6289B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093544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050EF-67C3-4508-9551-5208154B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1129"/>
            <a:ext cx="9064336" cy="5035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E77B5-3FF6-4DFB-A297-97C16BBAF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66D4CE-3ADF-465B-A664-E1E6C5F0D85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8271276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902277"/>
            <a:ext cx="611505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26" y="1778577"/>
            <a:ext cx="5791200" cy="140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26" y="3474430"/>
            <a:ext cx="8728364" cy="16285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BF6CD1-4145-4CD7-BCF5-4FDC97AB3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26" y="5204472"/>
            <a:ext cx="8728364" cy="16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959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164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CE28C-8723-4B27-B44E-553A07119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1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165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F84DF-A595-4406-B011-BAAFAB67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7259"/>
            <a:ext cx="9292621" cy="5153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EE31C-5ABE-44CA-A83A-61E4091C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29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166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F83D4-0CFC-4EC6-87C0-52683CEE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202962" cy="5349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5C18B-66A9-4259-B31A-B09FF0D4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280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15 - </a:t>
            </a:r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167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82C28-D3B9-4C7E-9D24-AF06DEC4F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8684187" cy="6030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034C37-C7DC-44BA-8B0B-5B179664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624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45C28-DC89-46F5-8375-D17F9E2B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585"/>
            <a:ext cx="6629785" cy="59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45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Payment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169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915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Module Activation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0421B-1808-49A6-B414-BA5D1C0C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63" y="1008102"/>
            <a:ext cx="1737048" cy="8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28A9C-4388-47DF-9B66-02EBB776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429" y="1898665"/>
            <a:ext cx="1730182" cy="80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EEE19-C057-4062-A0FB-76749E13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8" y="1008102"/>
            <a:ext cx="3576782" cy="3979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416C-ED4F-4D2A-A183-BA19D6D9E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817" y="1008102"/>
            <a:ext cx="4113603" cy="39791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AACB49-4B36-417B-A8AB-253E5A762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64" y="2768631"/>
            <a:ext cx="1731132" cy="28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982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50FFF0-A3FA-42F4-B8B4-F41FEDC44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9853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 err="1"/>
              <a:t>Precondition</a:t>
            </a:r>
            <a:r>
              <a:rPr lang="fr-BE" dirty="0"/>
              <a:t>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52032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Invoice</a:t>
            </a:r>
            <a:r>
              <a:rPr lang="fr-BE" dirty="0"/>
              <a:t> </a:t>
            </a:r>
            <a:r>
              <a:rPr lang="fr-BE" dirty="0" err="1"/>
              <a:t>Payment</a:t>
            </a:r>
            <a:r>
              <a:rPr lang="fr-BE" dirty="0"/>
              <a:t> Method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172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EAEC29-FE67-4433-A26C-BD0DEE12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628" y="4183446"/>
            <a:ext cx="5567934" cy="2674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BEED04-C3FE-4988-BF54-FB902D8C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83446"/>
            <a:ext cx="5522458" cy="2674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D87400-83F0-4315-A62B-78D9CFCA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77298"/>
            <a:ext cx="8562975" cy="1885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7AD25-A2E0-4D1F-A6B1-E0C0F088521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A889-912B-4AD7-8E6F-B0B48D66A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275" y="0"/>
            <a:ext cx="2371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009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Action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350130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171" y="3739190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9D5FF-5C2A-42BA-BE04-0359578F0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B9C5E2-9D42-4E28-9895-9579F7327A6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67197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175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E683C-A59F-4D14-8DD2-7CD611D0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EB62B-3A6F-4701-8430-02A7F18BD80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1035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910E4C-E154-4D17-AD23-604AB3E3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Payment</a:t>
            </a:r>
            <a:br>
              <a:rPr lang="fr-BE" dirty="0"/>
            </a:br>
            <a:r>
              <a:rPr lang="fr-BE" dirty="0"/>
              <a:t>Impact	</a:t>
            </a:r>
            <a:endParaRPr lang="en-B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2666CB-445F-4E28-B6CD-2A5ADB0DC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E2466-A85C-4614-8562-0C14218F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9961732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177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86EDC-826D-48DE-8D39-B979C750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8" y="0"/>
            <a:ext cx="11177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793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F358E-3443-48DC-A239-80CB0F5F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6249"/>
            <a:ext cx="7069036" cy="4651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8DD1B-54AD-44E8-B847-7AB05AE7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823232"/>
            <a:ext cx="4636634" cy="1343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6FAEE3-BDE1-4C63-AB67-C41AFB10D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9CA333-DAF9-4026-A349-74F67F44119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61199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179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D6B6D-2E4B-4236-A6A7-4277DE8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8110"/>
            <a:ext cx="8477250" cy="5648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0DA4C-AA72-4880-A629-343AA074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8AE718-1303-41B5-822F-B05A82FB73B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739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« Post »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492C7-F907-4072-AC19-5FE9A7A3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08" y="1008102"/>
            <a:ext cx="7813519" cy="2190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35579-3B36-482A-AAB0-6C6554749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1765"/>
            <a:ext cx="24003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08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9A410-5C78-452C-B0F6-5C6A3F37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5044151" cy="125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EBB9B-F2E1-4BA2-B949-2DB507BA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78182"/>
            <a:ext cx="7265803" cy="4779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D12DA-EA6A-4EA9-8EAA-A739B2544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628B89-AD29-47B2-BFF1-62F8D732D5C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81851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(1/2)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181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9DCB5-EE69-47F3-84C9-50F59D09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89042"/>
            <a:ext cx="6155283" cy="4768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A9CF7-B2DC-40B0-8142-C398DEE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078" y="3739190"/>
            <a:ext cx="4854391" cy="2229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761F7-8D29-4903-9F30-A64C43B9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32394"/>
            <a:ext cx="8115300" cy="117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ED220-D3E9-4342-9254-5A1F59DF1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1E083F-45E2-45C6-A371-77E69F2C00E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2529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Customer </a:t>
            </a:r>
            <a:r>
              <a:rPr lang="fr-BE" dirty="0" err="1"/>
              <a:t>Invoices</a:t>
            </a:r>
            <a:r>
              <a:rPr lang="fr-BE" dirty="0"/>
              <a:t> (2/2)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2D2D-A8C9-44B9-920F-63E75CCE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428787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3FB14-3503-4FEE-A439-3FC7966C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B87202-6B20-4FB9-900B-EC1E57B03A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441474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7832B-21F6-4E04-B204-C05DB322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2325"/>
            <a:ext cx="4925826" cy="194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52D126-B8A9-4CC3-8FFF-AF259DD6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5744"/>
            <a:ext cx="9006436" cy="1675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F43555-AE85-4876-9864-35F5CACB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40636"/>
            <a:ext cx="7889241" cy="2126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E3EBB-C56B-4E18-B6A6-FC23E7254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24B515-D89B-4265-9E3D-C156AD8DB21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2904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B19EF-965D-4F2C-9C4A-1E236247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2020"/>
            <a:ext cx="8486775" cy="281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27149-21C8-4DE5-8A84-C98698CE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61DD75-1362-4C20-8C1B-6882B075236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79102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185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790C-12B3-43FC-BA1E-163C96B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1844"/>
            <a:ext cx="9138878" cy="500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25F7F-21C8-4CF4-ADF5-1D8F12E7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F4D551-0497-4970-9EAC-D350D913A94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61976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186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B5E4A-EF60-48D2-8545-4A09623B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99831"/>
            <a:ext cx="8712200" cy="492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E99A9-F996-4733-9348-D54504128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B95F1-CEBA-46B4-A68E-A847C006321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918142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17476-19F8-4A20-BB36-81488F5E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5" y="0"/>
            <a:ext cx="1762125" cy="387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D6B3A3-014E-42AA-A235-F7D9645240B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8789D-8654-4B59-8716-28426D41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00" y="787343"/>
            <a:ext cx="5244500" cy="751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020B6-BB11-4B4B-8040-0EF1F1613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0" y="1538891"/>
            <a:ext cx="4966752" cy="1200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6EA45-E7F9-49B9-8FED-3D564CDD0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37" y="2739734"/>
            <a:ext cx="9367399" cy="1747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1CB05-1B0B-48B0-862B-4DB76BAED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38" y="4584257"/>
            <a:ext cx="9367398" cy="21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4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22674"/>
            <a:ext cx="9407720" cy="591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68FD9-7888-435D-BAAC-F35B10DE46E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03D7C-4781-4487-8E20-E4B817E7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6975"/>
            <a:ext cx="9407720" cy="309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83ACC-623A-4860-B6C6-D42C4484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50983"/>
            <a:ext cx="9407720" cy="762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1FD0B-23CE-4361-9AC8-69EAD18A9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5591224"/>
            <a:ext cx="9407720" cy="804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6554AC-E6CF-4668-A96F-F4D7F78FD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386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189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A7595-EF31-4CF3-B604-05C73EB319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C4F82-2B15-4780-BD7F-AFCACB07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9108757" cy="540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DD788-315F-4B68-A02F-A5083FD2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5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8492464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190</a:t>
            </a:fld>
            <a:endParaRPr lang="en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C19B3-1007-4AB3-96DC-6371F5DAF9A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35AD5-3A49-4C28-B67B-5FD7AB7E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85826"/>
            <a:ext cx="9006840" cy="5733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5D39D-350F-4C04-8DFC-FC6CD674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15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191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3F4DE-17B6-4350-A43D-8B39A0E4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C6321E-BEA8-45B4-86D2-E3521F30134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A85AB-9474-482D-AAA0-C0C44956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07611" cy="60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Table of Contents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28C1D-3324-49D2-B699-117C49B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</a:t>
            </a:fld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9C73-4149-4D19-AF4C-E3E0DE2E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71" y="0"/>
            <a:ext cx="3797030" cy="68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04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(1/2)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20</a:t>
            </a:fld>
            <a:endParaRPr lang="en-B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4ADBF3-1A98-4D68-89AA-BCE29FE1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0"/>
            <a:ext cx="22479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4D442F-B499-4B3C-BA31-18B390EA04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6136D-8844-485C-BC41-6B4BFB07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19647"/>
            <a:ext cx="7985414" cy="36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Configuration (2/2)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21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14D3C-6528-4DC2-AB93-6D53646626FD}"/>
              </a:ext>
            </a:extLst>
          </p:cNvPr>
          <p:cNvSpPr txBox="1"/>
          <p:nvPr/>
        </p:nvSpPr>
        <p:spPr>
          <a:xfrm>
            <a:off x="905608" y="1008102"/>
            <a:ext cx="577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3EE12-2D24-4EC2-8911-FB2EF095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5" y="2934565"/>
            <a:ext cx="6103788" cy="3815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CD96B-12CD-46B3-A41E-34744F6E0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08" y="904442"/>
            <a:ext cx="8743950" cy="1724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E95256-100C-4A5B-9D5B-ECE05A905D92}"/>
              </a:ext>
            </a:extLst>
          </p:cNvPr>
          <p:cNvSpPr txBox="1"/>
          <p:nvPr/>
        </p:nvSpPr>
        <p:spPr>
          <a:xfrm>
            <a:off x="7021360" y="2934565"/>
            <a:ext cx="316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Note : all </a:t>
            </a:r>
            <a:r>
              <a:rPr lang="fr-BE" dirty="0" err="1"/>
              <a:t>sequences</a:t>
            </a:r>
            <a:r>
              <a:rPr lang="fr-BE" dirty="0"/>
              <a:t> are </a:t>
            </a:r>
            <a:r>
              <a:rPr lang="fr-BE" dirty="0" err="1"/>
              <a:t>also</a:t>
            </a:r>
            <a:r>
              <a:rPr lang="fr-BE" dirty="0"/>
              <a:t> accessible </a:t>
            </a:r>
            <a:r>
              <a:rPr lang="fr-BE" dirty="0" err="1"/>
              <a:t>thru</a:t>
            </a:r>
            <a:r>
              <a:rPr lang="fr-BE" dirty="0"/>
              <a:t> Menu </a:t>
            </a:r>
            <a:r>
              <a:rPr lang="fr-BE" dirty="0" err="1"/>
              <a:t>Tree</a:t>
            </a:r>
            <a:r>
              <a:rPr lang="fr-BE" dirty="0"/>
              <a:t> Item « Administration / </a:t>
            </a:r>
            <a:r>
              <a:rPr lang="fr-BE" dirty="0" err="1"/>
              <a:t>Sequences</a:t>
            </a:r>
            <a:r>
              <a:rPr lang="fr-BE" dirty="0"/>
              <a:t> »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E48C6-0B65-41F7-BCDD-92E6E1103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00" y="904442"/>
            <a:ext cx="19431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9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C9B23-B0AC-49FC-96A7-129B55CE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 - State Changes - Impact </a:t>
            </a:r>
            <a:r>
              <a:rPr lang="fr-BE" dirty="0" err="1"/>
              <a:t>Analysis</a:t>
            </a:r>
            <a:r>
              <a:rPr lang="fr-BE" dirty="0"/>
              <a:t> Model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F2EA9-01DD-47FB-AE6D-A1CD9F8D4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986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« Sales » </a:t>
            </a:r>
            <a:r>
              <a:rPr lang="fr-BE" dirty="0" err="1"/>
              <a:t>related</a:t>
            </a:r>
            <a:r>
              <a:rPr lang="fr-BE" dirty="0"/>
              <a:t> states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A9B4A-5E0E-4097-8084-A3B941780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7004"/>
            <a:ext cx="3632940" cy="1160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9BB2E-4BC0-4025-BFD2-C3789336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1253"/>
            <a:ext cx="4650465" cy="1145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636FE-B9C9-47BD-8007-0B42D72E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0" y="4685146"/>
            <a:ext cx="2901830" cy="115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427B-67CE-4BFE-A91D-4CBC207B4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9126"/>
            <a:ext cx="5193145" cy="13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3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24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2751D-59CF-47AE-A9D9-05630CB9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9" y="0"/>
            <a:ext cx="11154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38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25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B333A-9923-41F3-995E-08259B7B7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1539798"/>
            <a:ext cx="2095500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41BC4-1E37-4C86-9E90-FAE7F9CE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25" y="1539798"/>
            <a:ext cx="2028825" cy="3371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DD555-7115-404D-BFE3-5FA83BB0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52" y="1539798"/>
            <a:ext cx="1857375" cy="2924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781E1A-D4D8-4F7A-9587-8A178A114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229" y="1539798"/>
            <a:ext cx="1819275" cy="3876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2EF01C-9C24-47C0-9845-5587A7C1A5A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7123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B1BB6-E0E3-416E-81E2-E2557CD5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39797"/>
            <a:ext cx="2058501" cy="4087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0971E-FE4D-4C5E-83A5-CC67AA7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1" y="1569816"/>
            <a:ext cx="1971675" cy="313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3BDC32-2172-481E-B505-66DA2FBF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07" y="1568371"/>
            <a:ext cx="1671311" cy="311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82ADD7-BE10-4F8B-BA2F-0632F049D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2" y="1568371"/>
            <a:ext cx="1857375" cy="26003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F8FF4A-4526-4111-B9E0-CE9CC33D05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5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54716D-EB12-4341-B09F-211C45EDA65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034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28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112384" y="3143001"/>
            <a:ext cx="5303680" cy="10684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19A81-ED57-4777-A00D-979BB8409A0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32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29</a:t>
            </a:fld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1F69-7ED9-4946-8D4C-B46A15F3E84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D84B1-46DA-4DCE-9959-BBBCCE93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9" y="1441142"/>
            <a:ext cx="2171700" cy="2295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90131-C100-4539-A90D-B33AFD2A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12" y="1441142"/>
            <a:ext cx="1628775" cy="3581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16962-0ACF-43C2-9E3B-AE2FD806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1142"/>
            <a:ext cx="1914525" cy="308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480B4E-CD2E-487C-BD44-8B47E4DB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0" y="1441142"/>
            <a:ext cx="18288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6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F250-0299-4720-BD31-9A9645DF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TOC</a:t>
            </a:r>
            <a:br>
              <a:rPr lang="en-BE" dirty="0"/>
            </a:br>
            <a:endParaRPr lang="en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</a:t>
            </a:fld>
            <a:endParaRPr lang="en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CF38-053F-4DA5-BC91-535DBF99CA18}"/>
              </a:ext>
            </a:extLst>
          </p:cNvPr>
          <p:cNvSpPr txBox="1"/>
          <p:nvPr/>
        </p:nvSpPr>
        <p:spPr>
          <a:xfrm>
            <a:off x="1215788" y="1537549"/>
            <a:ext cx="33897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MODULE ACTIVATION</a:t>
            </a:r>
          </a:p>
          <a:p>
            <a:pPr algn="r"/>
            <a:r>
              <a:rPr lang="en-GB" sz="1600" b="1" dirty="0"/>
              <a:t>Customer</a:t>
            </a:r>
          </a:p>
          <a:p>
            <a:pPr algn="r"/>
            <a:r>
              <a:rPr lang="en-GB" sz="1600" b="1" dirty="0"/>
              <a:t>Product</a:t>
            </a:r>
          </a:p>
          <a:p>
            <a:pPr algn="r"/>
            <a:r>
              <a:rPr lang="en-GB" sz="1600" b="1" dirty="0"/>
              <a:t>Inventory &amp; Stock</a:t>
            </a:r>
          </a:p>
          <a:p>
            <a:pPr algn="r"/>
            <a:r>
              <a:rPr lang="en-GB" sz="1600" b="1" dirty="0"/>
              <a:t>Sale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STATE CHANGES</a:t>
            </a:r>
          </a:p>
          <a:p>
            <a:pPr algn="r"/>
            <a:r>
              <a:rPr lang="en-GB" sz="1600" b="1" dirty="0"/>
              <a:t>State Change - Impact Analysis Model</a:t>
            </a:r>
            <a:br>
              <a:rPr lang="en-GB" sz="1600" b="1" dirty="0"/>
            </a:br>
            <a:endParaRPr lang="en-GB" sz="1600" b="1" dirty="0"/>
          </a:p>
          <a:p>
            <a:pPr algn="r"/>
            <a:r>
              <a:rPr lang="en-GB" sz="1600" b="1" dirty="0">
                <a:solidFill>
                  <a:schemeClr val="accent2">
                    <a:lumMod val="75000"/>
                  </a:schemeClr>
                </a:solidFill>
              </a:rPr>
              <a:t>SALE PROCESS</a:t>
            </a:r>
          </a:p>
          <a:p>
            <a:pPr algn="r"/>
            <a:r>
              <a:rPr lang="en-GB" sz="1600" b="1" dirty="0"/>
              <a:t>Customer Sale</a:t>
            </a:r>
          </a:p>
          <a:p>
            <a:pPr algn="r"/>
            <a:r>
              <a:rPr lang="en-GB" sz="1600" b="1" dirty="0"/>
              <a:t>Customer Shipment</a:t>
            </a:r>
          </a:p>
          <a:p>
            <a:pPr algn="r"/>
            <a:r>
              <a:rPr lang="en-GB" sz="1600" b="1" dirty="0"/>
              <a:t>Customer Invoice</a:t>
            </a:r>
          </a:p>
          <a:p>
            <a:pPr algn="r"/>
            <a:r>
              <a:rPr lang="en-GB" sz="1600" b="1" dirty="0"/>
              <a:t>Customer Payment</a:t>
            </a:r>
          </a:p>
          <a:p>
            <a:pPr algn="r"/>
            <a:endParaRPr lang="en-BE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24D3A-FD52-4AD0-B48A-DD840EF01353}"/>
              </a:ext>
            </a:extLst>
          </p:cNvPr>
          <p:cNvSpPr txBox="1"/>
          <p:nvPr/>
        </p:nvSpPr>
        <p:spPr>
          <a:xfrm>
            <a:off x="4605534" y="1537549"/>
            <a:ext cx="68329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1600" dirty="0"/>
            </a:br>
            <a:r>
              <a:rPr lang="en-GB" sz="1600" dirty="0"/>
              <a:t>Customer-related modules have been activated</a:t>
            </a:r>
          </a:p>
          <a:p>
            <a:r>
              <a:rPr lang="en-GB" sz="1600" dirty="0"/>
              <a:t>Product-related modules have been activated</a:t>
            </a:r>
          </a:p>
          <a:p>
            <a:r>
              <a:rPr lang="en-GB" sz="1600" dirty="0"/>
              <a:t>Stock-related modules have been activated</a:t>
            </a:r>
          </a:p>
          <a:p>
            <a:r>
              <a:rPr lang="en-GB" sz="1600" dirty="0"/>
              <a:t>Activating Sale-related modules</a:t>
            </a:r>
            <a:br>
              <a:rPr lang="en-GB" sz="1600" dirty="0"/>
            </a:br>
            <a:endParaRPr lang="en-GB" sz="1600" dirty="0"/>
          </a:p>
          <a:p>
            <a:br>
              <a:rPr lang="en-GB" sz="1600" dirty="0"/>
            </a:br>
            <a:r>
              <a:rPr lang="en-GB" sz="1600" dirty="0"/>
              <a:t>The state diagram for “Sale” related operations</a:t>
            </a:r>
            <a:br>
              <a:rPr lang="en-GB" sz="1600" dirty="0"/>
            </a:br>
            <a:endParaRPr lang="en-GB" sz="1600" dirty="0"/>
          </a:p>
          <a:p>
            <a:br>
              <a:rPr lang="en-GB" sz="1600" dirty="0"/>
            </a:br>
            <a:r>
              <a:rPr lang="en-GB" sz="1600" dirty="0"/>
              <a:t>Recording a Sale</a:t>
            </a:r>
          </a:p>
          <a:p>
            <a:r>
              <a:rPr lang="en-GB" sz="1600" dirty="0"/>
              <a:t>Recording a Shipment</a:t>
            </a:r>
          </a:p>
          <a:p>
            <a:r>
              <a:rPr lang="en-GB" sz="1600" dirty="0"/>
              <a:t>Emitting an Invoice</a:t>
            </a:r>
          </a:p>
          <a:p>
            <a:r>
              <a:rPr lang="en-GB" sz="1600" dirty="0"/>
              <a:t>Paying an Invoice</a:t>
            </a:r>
            <a:endParaRPr lang="en-BE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34E53-89C9-48AB-88CD-E7E582E0669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29513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30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1416-EAD1-4EB5-8CC6-C4F4440B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91544"/>
            <a:ext cx="2363969" cy="5137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CDB76-039F-4904-BBFA-0D03C7FF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74" y="1191544"/>
            <a:ext cx="2410780" cy="3780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69DAF-7F78-421D-884E-CD63E484F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509" y="1191544"/>
            <a:ext cx="2211832" cy="3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8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31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69AD4-BC22-43AA-8C79-807D2B082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0" y="1569816"/>
            <a:ext cx="1829628" cy="356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E75DE-C753-4191-93C8-ED98A592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77" y="1568371"/>
            <a:ext cx="2295525" cy="384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025F9-076A-4744-AE83-79653854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61" y="1578683"/>
            <a:ext cx="2286000" cy="3781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D04454-D8AA-4C4A-8B2B-47CFEAB1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520" y="1568371"/>
            <a:ext cx="2305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32</a:t>
            </a:fld>
            <a:endParaRPr lang="en-B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E88DC0-7E09-40B2-BC99-8007F27E047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D4DC8-1A80-4286-9983-BF9D92DC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7315"/>
            <a:ext cx="1871672" cy="4282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E38053-BECB-4EA8-ACF8-65B13201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683" y="1078266"/>
            <a:ext cx="1562370" cy="42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D87B4-67AD-418D-AC61-800EDFD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956" y="1030642"/>
            <a:ext cx="1705124" cy="4338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01747C-2606-47DB-8A92-A9763EB6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313" y="5543550"/>
            <a:ext cx="65246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Sale - State Changes - Impact </a:t>
            </a:r>
            <a:r>
              <a:rPr lang="fr-BE" dirty="0" err="1"/>
              <a:t>Analysis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5340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endParaRPr lang="en-B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6D98FE-C924-48BB-BF86-41DE963BC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34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59019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33581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36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7578099" y="1203526"/>
            <a:ext cx="2420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not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whilst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are in state « Draft »</a:t>
            </a:r>
          </a:p>
          <a:p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CA708-2CD0-4A47-B095-4F4FBB04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24" y="2660590"/>
            <a:ext cx="7278255" cy="408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540B4-4586-48D6-A832-13734B1F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6594763" cy="1749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AD3DAB-D14C-49E4-A1C4-F93536F0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B7037-8FE5-4689-A55D-FF8DBAE412A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140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</a:t>
            </a:r>
            <a:r>
              <a:rPr lang="fr-BE" dirty="0" err="1"/>
              <a:t>Nill</a:t>
            </a:r>
            <a:r>
              <a:rPr lang="fr-BE" dirty="0"/>
              <a:t> » to State « Draft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37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20166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38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3F3A2-4A6F-4EBB-8349-842C35BE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0" y="0"/>
            <a:ext cx="11131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59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39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344726" y="4395371"/>
            <a:ext cx="457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44F29-84BF-4E8C-A106-0A7EFF35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162964" cy="1838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144497-9263-4AC8-99EA-9EE40053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4608"/>
            <a:ext cx="6162964" cy="4133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A8CBAA-96FB-4386-B227-FC94A01E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2BBE5C-598B-4CD7-BF91-ADD53E521B6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42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Accounts</a:t>
            </a:r>
            <a:r>
              <a:rPr lang="fr-BE" dirty="0"/>
              <a:t> (</a:t>
            </a:r>
            <a:r>
              <a:rPr lang="fr-BE" dirty="0" err="1"/>
              <a:t>Recap</a:t>
            </a:r>
            <a:r>
              <a:rPr lang="fr-BE" dirty="0"/>
              <a:t>)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61720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(SUP01)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40</a:t>
            </a:fld>
            <a:endParaRPr lang="en-B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086-928B-4E6D-AC47-E01925A2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DDE6B7-9598-4251-9CBE-C5830E67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27314"/>
            <a:ext cx="5985912" cy="1611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B1D9E9-D0B9-4740-969D-CE1EA88C7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4073"/>
            <a:ext cx="4869594" cy="43539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B35199-0225-449B-A534-7FB46285CD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7231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8 - Lines to </a:t>
            </a:r>
            <a:r>
              <a:rPr lang="fr-BE" dirty="0" err="1"/>
              <a:t>Pay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B29AD-7B66-486F-AD8B-1E3CB77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861"/>
            <a:ext cx="9209809" cy="2230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5AAE5-DB93-4BBD-A70D-6693D6F0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9608A4-83DC-4255-A284-C49F6D5482A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49727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9 - Payments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42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8028B8-CD87-4391-8365-9354A964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7971"/>
            <a:ext cx="11353800" cy="2344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A9E602-440C-4AED-B3AF-4C2D118D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5" y="0"/>
            <a:ext cx="1476375" cy="3076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092A23-C212-4B5A-8223-F52D1A9C70F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470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10 - </a:t>
            </a:r>
            <a:r>
              <a:rPr lang="fr-BE" dirty="0" err="1"/>
              <a:t>Journals</a:t>
            </a:r>
            <a:r>
              <a:rPr lang="fr-BE" dirty="0"/>
              <a:t> - </a:t>
            </a:r>
            <a:r>
              <a:rPr lang="fr-BE" dirty="0" err="1"/>
              <a:t>Periods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D2A8B-71B4-476C-A4DF-9F725859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002162" cy="1787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7632D-5777-4A8A-843C-E8341327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3809"/>
            <a:ext cx="9170837" cy="1718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B0F707-67F4-4241-B3C7-DDA7DAC8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751339"/>
            <a:ext cx="9229726" cy="1716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8DD92-8436-4B5A-80FF-F15162665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9F2263-F36F-4955-B7BB-BB5B784B3DD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9513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99B03-6094-4456-88B5-616D6741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7460723" cy="1522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FE8E9-ED7D-43BA-8484-FC613668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88148"/>
            <a:ext cx="7460723" cy="436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193CAD-AD6C-4D53-918F-C9F54A218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750767-F99A-442A-B5D1-AEB4A3FA89C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53502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11 - </a:t>
            </a:r>
            <a:r>
              <a:rPr lang="fr-BE" dirty="0" err="1"/>
              <a:t>Account</a:t>
            </a:r>
            <a:r>
              <a:rPr lang="fr-BE" dirty="0"/>
              <a:t> Moves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78186-1E6E-4166-A16D-9FDD13953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17653"/>
            <a:ext cx="8955088" cy="5212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29665-BEB5-4169-820D-1E642EC0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58FDBC-7A8B-459A-9FD1-E8B725CA496F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4420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46</a:t>
            </a:fld>
            <a:endParaRPr lang="en-B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93C87F-EDA8-4265-8AC5-A8B721133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4607"/>
            <a:ext cx="4786745" cy="2377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D41F7-7EE8-4A49-943F-1C90659D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9" y="4043903"/>
            <a:ext cx="11124820" cy="2109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6F6A-F5BD-49AA-94C4-B51292D02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324F7E-34D0-4BF6-B78E-7D9209983E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99712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12 - Open Journal</a:t>
            </a:r>
            <a:endParaRPr lang="en-BE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21DDF-9746-48C7-B393-49CDE38D0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6" y="827313"/>
            <a:ext cx="4795745" cy="230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6CB6CD-672B-4455-A82A-0A446769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26" y="4118747"/>
            <a:ext cx="11127022" cy="2127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A1DE5-F856-4D48-BB8C-66C57D99D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150" y="15954"/>
            <a:ext cx="1847850" cy="38957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686B03-B851-4310-8ADD-1E9166696CE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8359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13 - General </a:t>
            </a:r>
            <a:r>
              <a:rPr lang="fr-BE" dirty="0" err="1"/>
              <a:t>Ledger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330DF-8F2F-4713-8478-3FEA304C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2091"/>
            <a:ext cx="9495503" cy="3197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4DD37-5290-4A2F-9F44-620102AE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4074514"/>
            <a:ext cx="9319444" cy="5858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724A18-EC7A-493D-80D0-B3BA484BDB30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11510-40C4-400F-9097-16D07DB27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14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49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5BBC5-D322-429E-B67F-6A0B7CC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747"/>
            <a:ext cx="9173212" cy="51669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F594EA-E1DE-415B-805A-759CC148744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8D8B-6358-427A-93A7-6420BAF6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7B74-84CE-40D2-A634-81A38712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Chart of </a:t>
            </a:r>
            <a:r>
              <a:rPr lang="fr-BE" dirty="0" err="1"/>
              <a:t>Account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8B4B1-473B-45A7-BB11-CFD811F9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AFD0-9BFF-4383-8D49-AE11893282A7}"/>
              </a:ext>
            </a:extLst>
          </p:cNvPr>
          <p:cNvSpPr txBox="1"/>
          <p:nvPr/>
        </p:nvSpPr>
        <p:spPr>
          <a:xfrm>
            <a:off x="838200" y="938861"/>
            <a:ext cx="1002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have </a:t>
            </a:r>
            <a:r>
              <a:rPr lang="fr-BE" dirty="0" err="1"/>
              <a:t>installed</a:t>
            </a:r>
            <a:r>
              <a:rPr lang="fr-BE" dirty="0"/>
              <a:t> the « French » chart of </a:t>
            </a:r>
            <a:r>
              <a:rPr lang="fr-BE" dirty="0" err="1"/>
              <a:t>accounts</a:t>
            </a:r>
            <a:r>
              <a:rPr lang="fr-BE" dirty="0"/>
              <a:t> : </a:t>
            </a:r>
            <a:r>
              <a:rPr lang="fr-BE" dirty="0" err="1"/>
              <a:t>refer</a:t>
            </a:r>
            <a:r>
              <a:rPr lang="fr-BE" dirty="0"/>
              <a:t> to « Basic </a:t>
            </a:r>
            <a:r>
              <a:rPr lang="fr-BE" dirty="0" err="1"/>
              <a:t>Functionality</a:t>
            </a:r>
            <a:r>
              <a:rPr lang="fr-BE" dirty="0"/>
              <a:t> » document.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We</a:t>
            </a:r>
            <a:r>
              <a:rPr lang="fr-BE" dirty="0"/>
              <a:t> use the </a:t>
            </a:r>
            <a:r>
              <a:rPr lang="fr-BE" dirty="0" err="1"/>
              <a:t>following</a:t>
            </a:r>
            <a:r>
              <a:rPr lang="fr-BE" dirty="0"/>
              <a:t> </a:t>
            </a:r>
            <a:r>
              <a:rPr lang="fr-BE" dirty="0" err="1"/>
              <a:t>accounts</a:t>
            </a:r>
            <a:r>
              <a:rPr lang="fr-BE" dirty="0"/>
              <a:t> for the sale process</a:t>
            </a:r>
            <a:endParaRPr lang="en-BE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9FF7AEB-9DF5-4693-87B0-F8DF7C8A8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5007"/>
              </p:ext>
            </p:extLst>
          </p:nvPr>
        </p:nvGraphicFramePr>
        <p:xfrm>
          <a:off x="1226127" y="2856839"/>
          <a:ext cx="38063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40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Client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Customer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0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53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Caisse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Cash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84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87D1A7-1871-41C6-9963-B2EDAA3C2DBB}"/>
              </a:ext>
            </a:extLst>
          </p:cNvPr>
          <p:cNvSpPr txBox="1"/>
          <p:nvPr/>
        </p:nvSpPr>
        <p:spPr>
          <a:xfrm>
            <a:off x="1226126" y="2232585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Balance </a:t>
            </a:r>
            <a:r>
              <a:rPr lang="fr-BE" dirty="0" err="1"/>
              <a:t>Sheet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714E948-29BB-45B9-B7F5-67165DD25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49394"/>
              </p:ext>
            </p:extLst>
          </p:nvPr>
        </p:nvGraphicFramePr>
        <p:xfrm>
          <a:off x="6483927" y="2872740"/>
          <a:ext cx="38063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7">
                  <a:extLst>
                    <a:ext uri="{9D8B030D-6E8A-4147-A177-3AD203B41FA5}">
                      <a16:colId xmlns:a16="http://schemas.microsoft.com/office/drawing/2014/main" val="118748168"/>
                    </a:ext>
                  </a:extLst>
                </a:gridCol>
                <a:gridCol w="1423337">
                  <a:extLst>
                    <a:ext uri="{9D8B030D-6E8A-4147-A177-3AD203B41FA5}">
                      <a16:colId xmlns:a16="http://schemas.microsoft.com/office/drawing/2014/main" val="2169545348"/>
                    </a:ext>
                  </a:extLst>
                </a:gridCol>
                <a:gridCol w="1888073">
                  <a:extLst>
                    <a:ext uri="{9D8B030D-6E8A-4147-A177-3AD203B41FA5}">
                      <a16:colId xmlns:a16="http://schemas.microsoft.com/office/drawing/2014/main" val="2883097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/>
                        <a:t>#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French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English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8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dirty="0"/>
                        <a:t>7x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Revenus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/>
                        <a:t>Revenue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052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849B58-FAB1-4309-B936-F5C1262B9B40}"/>
              </a:ext>
            </a:extLst>
          </p:cNvPr>
          <p:cNvSpPr txBox="1"/>
          <p:nvPr/>
        </p:nvSpPr>
        <p:spPr>
          <a:xfrm>
            <a:off x="6483926" y="2248486"/>
            <a:ext cx="380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Income</a:t>
            </a:r>
            <a:r>
              <a:rPr lang="fr-BE" dirty="0"/>
              <a:t> </a:t>
            </a:r>
            <a:r>
              <a:rPr lang="fr-BE" dirty="0" err="1"/>
              <a:t>Statement</a:t>
            </a:r>
            <a:r>
              <a:rPr lang="fr-BE" dirty="0"/>
              <a:t> </a:t>
            </a:r>
            <a:r>
              <a:rPr lang="fr-BE" dirty="0" err="1"/>
              <a:t>Accounts</a:t>
            </a:r>
            <a:endParaRPr lang="en-B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205DA-E3B4-4B8C-8536-A86E73589B0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62796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14 - Balance </a:t>
            </a:r>
            <a:r>
              <a:rPr lang="fr-BE" dirty="0" err="1"/>
              <a:t>Sheet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27FC2-D5AF-4B70-B1B1-A9F4EA3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5517"/>
            <a:ext cx="9077025" cy="55054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F6A4B-1570-47E6-A4D5-6F5930506EA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7825-338A-452A-8B94-F2601756B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25" y="0"/>
            <a:ext cx="1781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4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16 - General Journal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16FB4-5E6C-4CC5-9D25-AD41BEE0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220075" cy="5553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6B4B9-5EE4-4C93-8284-39D305EC4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76793" y="2469282"/>
            <a:ext cx="6184490" cy="12459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4D76FB-C372-41B4-ACD3-44FF6F345C7A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50733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52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86632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53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74603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54</a:t>
            </a:fld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8BD30-60C7-435E-BB0F-819BFE13F2EC}"/>
              </a:ext>
            </a:extLst>
          </p:cNvPr>
          <p:cNvSpPr txBox="1"/>
          <p:nvPr/>
        </p:nvSpPr>
        <p:spPr>
          <a:xfrm>
            <a:off x="6631099" y="1725494"/>
            <a:ext cx="2780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are </a:t>
            </a:r>
            <a:r>
              <a:rPr lang="fr-BE" dirty="0" err="1"/>
              <a:t>numbered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they</a:t>
            </a:r>
            <a:r>
              <a:rPr lang="fr-BE" dirty="0"/>
              <a:t> </a:t>
            </a:r>
            <a:r>
              <a:rPr lang="fr-BE" dirty="0" err="1"/>
              <a:t>reach</a:t>
            </a:r>
            <a:r>
              <a:rPr lang="fr-BE" dirty="0"/>
              <a:t> state « Quotation »</a:t>
            </a:r>
          </a:p>
          <a:p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29F2D-02F3-4127-8ED5-7A0EAB527C9A}"/>
              </a:ext>
            </a:extLst>
          </p:cNvPr>
          <p:cNvSpPr txBox="1"/>
          <p:nvPr/>
        </p:nvSpPr>
        <p:spPr>
          <a:xfrm>
            <a:off x="6631099" y="4174147"/>
            <a:ext cx="417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Sales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returned</a:t>
            </a:r>
            <a:r>
              <a:rPr lang="fr-BE" dirty="0"/>
              <a:t> to state « Draft », e.g. </a:t>
            </a:r>
            <a:r>
              <a:rPr lang="fr-BE" dirty="0" err="1"/>
              <a:t>when</a:t>
            </a:r>
            <a:r>
              <a:rPr lang="fr-BE" dirty="0"/>
              <a:t> the </a:t>
            </a:r>
            <a:r>
              <a:rPr lang="fr-BE" dirty="0" err="1"/>
              <a:t>price</a:t>
            </a:r>
            <a:r>
              <a:rPr lang="fr-BE" dirty="0"/>
              <a:t> has been </a:t>
            </a:r>
            <a:r>
              <a:rPr lang="fr-BE" dirty="0" err="1"/>
              <a:t>renegociated</a:t>
            </a:r>
            <a:r>
              <a:rPr lang="fr-BE" dirty="0"/>
              <a:t> </a:t>
            </a:r>
            <a:r>
              <a:rPr lang="fr-BE" dirty="0" err="1"/>
              <a:t>with</a:t>
            </a:r>
            <a:r>
              <a:rPr lang="fr-BE" dirty="0"/>
              <a:t> the « Customer »</a:t>
            </a:r>
            <a:endParaRPr lang="en-B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19EC8D-1D69-47AF-9250-015F44E74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0755"/>
            <a:ext cx="5027516" cy="1633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017183-5519-4573-84FE-AA00A7D9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87905"/>
            <a:ext cx="5027516" cy="4270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2364A9-C8F9-4E49-8379-FF4947DA8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E58100-9382-4A31-B5A9-536CC677918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957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Draft » to State « Quotation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9921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56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3B12D-597D-4F8D-9983-70A9C793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5" y="0"/>
            <a:ext cx="1112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8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57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FEE12-33FA-41E5-AD1B-7EE28CB69F97}"/>
              </a:ext>
            </a:extLst>
          </p:cNvPr>
          <p:cNvSpPr txBox="1"/>
          <p:nvPr/>
        </p:nvSpPr>
        <p:spPr>
          <a:xfrm>
            <a:off x="7109176" y="4127516"/>
            <a:ext cx="4619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navigate</a:t>
            </a:r>
            <a:r>
              <a:rPr lang="fr-BE" dirty="0"/>
              <a:t> to « Sales », « </a:t>
            </a:r>
            <a:r>
              <a:rPr lang="fr-BE" dirty="0" err="1"/>
              <a:t>Shipments</a:t>
            </a:r>
            <a:r>
              <a:rPr lang="fr-BE" dirty="0"/>
              <a:t> » or « </a:t>
            </a:r>
            <a:r>
              <a:rPr lang="fr-BE" dirty="0" err="1"/>
              <a:t>Invoices</a:t>
            </a:r>
            <a:r>
              <a:rPr lang="fr-BE" dirty="0"/>
              <a:t> » </a:t>
            </a:r>
            <a:r>
              <a:rPr lang="fr-BE" dirty="0" err="1"/>
              <a:t>from</a:t>
            </a:r>
            <a:r>
              <a:rPr lang="fr-BE" dirty="0"/>
              <a:t> </a:t>
            </a:r>
            <a:r>
              <a:rPr lang="fr-BE" dirty="0" err="1"/>
              <a:t>here</a:t>
            </a:r>
            <a:r>
              <a:rPr lang="fr-BE" dirty="0"/>
              <a:t> on or </a:t>
            </a:r>
            <a:r>
              <a:rPr lang="fr-BE" dirty="0" err="1"/>
              <a:t>from</a:t>
            </a:r>
            <a:r>
              <a:rPr lang="fr-BE" dirty="0"/>
              <a:t> Menu Items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AC16C-7A19-41B7-B9DC-D260CCB5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8770"/>
            <a:ext cx="7724087" cy="1762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36095-C693-42D8-8EC1-AD2919EF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32007"/>
            <a:ext cx="5996341" cy="4025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81313-904B-4D3E-84DB-DF16AA83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F28D6B-AFE3-4807-961C-05C74A540DA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22043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58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294A9-6D73-4ED7-A9CF-101A4080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26382" cy="1586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70F28-085A-4895-88BD-A467755B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8874"/>
            <a:ext cx="4694764" cy="442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79D8C-3DEC-46A0-919B-F3DD1BFC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CF5A6E-B97F-4333-99E0-7E60EDCB03F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3183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Confirmed</a:t>
            </a:r>
            <a:r>
              <a:rPr lang="fr-BE" dirty="0"/>
              <a:t> » or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 </a:t>
            </a:r>
            <a:r>
              <a:rPr lang="fr-BE" dirty="0" err="1"/>
              <a:t>Processing</a:t>
            </a:r>
            <a:r>
              <a:rPr lang="fr-BE" dirty="0"/>
              <a:t>  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59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7559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BBF0-44BB-4BD7-BF73-1C1B53AB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1569B-4D1E-4EC2-AC4D-DB1D2294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C330-DB76-4A63-A3EB-12027A5E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80891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 »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23F989-1CD7-4155-AEF7-0E76A5CB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60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44487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61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52036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State transitions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F783-6BF1-41C6-AE30-75FDA4061A99}"/>
              </a:ext>
            </a:extLst>
          </p:cNvPr>
          <p:cNvSpPr txBox="1"/>
          <p:nvPr/>
        </p:nvSpPr>
        <p:spPr>
          <a:xfrm>
            <a:off x="838200" y="1014328"/>
            <a:ext cx="82873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Upon</a:t>
            </a:r>
            <a:r>
              <a:rPr lang="fr-BE" dirty="0"/>
              <a:t> « </a:t>
            </a:r>
            <a:r>
              <a:rPr lang="fr-BE" dirty="0" err="1"/>
              <a:t>Confirm</a:t>
            </a:r>
            <a:r>
              <a:rPr lang="fr-BE" dirty="0"/>
              <a:t> » action by the user, a « Sale » or « </a:t>
            </a:r>
            <a:r>
              <a:rPr lang="fr-BE" dirty="0" err="1"/>
              <a:t>Purchase</a:t>
            </a:r>
            <a:r>
              <a:rPr lang="fr-BE" dirty="0"/>
              <a:t>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state « Quotation » to :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Confirmed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a latent 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condition </a:t>
            </a:r>
            <a:r>
              <a:rPr lang="fr-BE" dirty="0" err="1"/>
              <a:t>exists</a:t>
            </a:r>
            <a:endParaRPr lang="fr-BE" dirty="0"/>
          </a:p>
          <a:p>
            <a:pPr marL="742950" lvl="1" indent="-285750">
              <a:buFontTx/>
              <a:buChar char="-"/>
            </a:pPr>
            <a:r>
              <a:rPr lang="fr-BE" dirty="0"/>
              <a:t>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such</a:t>
            </a:r>
            <a:r>
              <a:rPr lang="fr-BE" dirty="0"/>
              <a:t> </a:t>
            </a:r>
            <a:r>
              <a:rPr lang="fr-BE" dirty="0" err="1"/>
              <a:t>error</a:t>
            </a:r>
            <a:r>
              <a:rPr lang="fr-BE" dirty="0"/>
              <a:t> </a:t>
            </a:r>
            <a:r>
              <a:rPr lang="fr-BE" dirty="0" err="1"/>
              <a:t>does</a:t>
            </a:r>
            <a:r>
              <a:rPr lang="fr-BE" dirty="0"/>
              <a:t> not </a:t>
            </a:r>
            <a:r>
              <a:rPr lang="fr-BE" dirty="0" err="1"/>
              <a:t>exist</a:t>
            </a:r>
            <a:r>
              <a:rPr lang="fr-BE" dirty="0"/>
              <a:t>.</a:t>
            </a:r>
          </a:p>
          <a:p>
            <a:pPr lvl="1"/>
            <a:endParaRPr lang="fr-BE" dirty="0"/>
          </a:p>
          <a:p>
            <a:r>
              <a:rPr lang="fr-BE" dirty="0"/>
              <a:t>- In the </a:t>
            </a:r>
            <a:r>
              <a:rPr lang="fr-BE" dirty="0" err="1"/>
              <a:t>present</a:t>
            </a:r>
            <a:r>
              <a:rPr lang="fr-BE" dirty="0"/>
              <a:t> scenario, </a:t>
            </a:r>
            <a:r>
              <a:rPr lang="fr-BE" dirty="0" err="1"/>
              <a:t>there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 </a:t>
            </a:r>
            <a:r>
              <a:rPr lang="fr-BE" dirty="0" err="1"/>
              <a:t>error</a:t>
            </a:r>
            <a:r>
              <a:rPr lang="fr-BE" dirty="0"/>
              <a:t> condition and the state transition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from</a:t>
            </a:r>
            <a:r>
              <a:rPr lang="fr-BE" dirty="0"/>
              <a:t> « Quotation » to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7BF28D-3C35-4757-B652-47B5A58B7F54}"/>
              </a:ext>
            </a:extLst>
          </p:cNvPr>
          <p:cNvSpPr/>
          <p:nvPr/>
        </p:nvSpPr>
        <p:spPr>
          <a:xfrm>
            <a:off x="1846268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Quotation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C294D0-58CF-49F7-BE4E-9D941C2A87A6}"/>
              </a:ext>
            </a:extLst>
          </p:cNvPr>
          <p:cNvSpPr/>
          <p:nvPr/>
        </p:nvSpPr>
        <p:spPr>
          <a:xfrm>
            <a:off x="5282194" y="3200695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Confirmed</a:t>
            </a:r>
            <a:endParaRPr lang="en-B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75503-2348-4ABD-9631-F7999E99106E}"/>
              </a:ext>
            </a:extLst>
          </p:cNvPr>
          <p:cNvSpPr/>
          <p:nvPr/>
        </p:nvSpPr>
        <p:spPr>
          <a:xfrm>
            <a:off x="8718123" y="5299191"/>
            <a:ext cx="2142836" cy="1145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>
                <a:solidFill>
                  <a:schemeClr val="tx1"/>
                </a:solidFill>
              </a:rPr>
              <a:t>Processing</a:t>
            </a:r>
            <a:endParaRPr lang="en-BE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C4DA9A-B1A9-4566-8093-7122F6F04366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989104" y="3773350"/>
            <a:ext cx="1293090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056E1D-2D0E-4A06-A396-169650E9B234}"/>
              </a:ext>
            </a:extLst>
          </p:cNvPr>
          <p:cNvSpPr txBox="1"/>
          <p:nvPr/>
        </p:nvSpPr>
        <p:spPr>
          <a:xfrm>
            <a:off x="2391261" y="338068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Exists</a:t>
            </a:r>
            <a:endParaRPr lang="en-B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F03BE-ECF5-49E4-BD57-1C7B7FCB214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7425030" y="3773350"/>
            <a:ext cx="1293093" cy="2098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BBA157-F24C-48B4-8B17-AACD6C5DFD8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3989104" y="5871846"/>
            <a:ext cx="4729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B2EC97-8CF2-4DB0-8110-21C85E8228F1}"/>
              </a:ext>
            </a:extLst>
          </p:cNvPr>
          <p:cNvSpPr txBox="1"/>
          <p:nvPr/>
        </p:nvSpPr>
        <p:spPr>
          <a:xfrm>
            <a:off x="7941064" y="3357851"/>
            <a:ext cx="2676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related</a:t>
            </a:r>
            <a:br>
              <a:rPr lang="fr-BE" dirty="0"/>
            </a:br>
            <a:r>
              <a:rPr lang="fr-BE" dirty="0" err="1"/>
              <a:t>Error</a:t>
            </a:r>
            <a:r>
              <a:rPr lang="fr-BE" dirty="0"/>
              <a:t> Condition</a:t>
            </a:r>
            <a:br>
              <a:rPr lang="fr-BE" dirty="0"/>
            </a:br>
            <a:r>
              <a:rPr lang="fr-BE" dirty="0" err="1"/>
              <a:t>Resolved</a:t>
            </a:r>
            <a:endParaRPr lang="en-B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EDC64-2D84-4186-93CA-016372646E96}"/>
              </a:ext>
            </a:extLst>
          </p:cNvPr>
          <p:cNvSpPr txBox="1"/>
          <p:nvPr/>
        </p:nvSpPr>
        <p:spPr>
          <a:xfrm>
            <a:off x="5015493" y="4642667"/>
            <a:ext cx="2676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fr-BE" dirty="0"/>
          </a:p>
          <a:p>
            <a:pPr algn="ctr"/>
            <a:r>
              <a:rPr lang="fr-BE" dirty="0"/>
              <a:t>-</a:t>
            </a:r>
          </a:p>
          <a:p>
            <a:pPr algn="ctr"/>
            <a:r>
              <a:rPr lang="fr-BE" dirty="0"/>
              <a:t>Sale </a:t>
            </a:r>
            <a:r>
              <a:rPr lang="fr-BE" dirty="0" err="1"/>
              <a:t>Processing</a:t>
            </a:r>
            <a:r>
              <a:rPr lang="fr-BE" dirty="0"/>
              <a:t> possible</a:t>
            </a:r>
            <a:endParaRPr lang="en-B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098959-570A-4134-92CA-5507F022BA4F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650159" y="5871846"/>
            <a:ext cx="1196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591A72-D903-4127-A9FA-35894B985AE2}"/>
              </a:ext>
            </a:extLst>
          </p:cNvPr>
          <p:cNvSpPr txBox="1"/>
          <p:nvPr/>
        </p:nvSpPr>
        <p:spPr>
          <a:xfrm>
            <a:off x="563563" y="5386130"/>
            <a:ext cx="128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err="1"/>
              <a:t>Confirm</a:t>
            </a:r>
            <a:endParaRPr lang="en-B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BFE50D-F122-4AA0-A737-26ADA3C56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56292C-1344-49BB-97A1-235380EE50F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9947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B7C86-C635-4413-A380-C60BF8A9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0849"/>
            <a:ext cx="8658225" cy="1832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C042-672B-4929-B1A4-7A6EEFF5C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7782"/>
            <a:ext cx="8658225" cy="1676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13EAF-9E37-4001-9D91-DFB3F8372B2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5167313" y="3333760"/>
            <a:ext cx="0" cy="624022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2C104DF-FC04-4EEC-9EFD-C6C2AB4E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4214A-E1CF-4417-8AE8-E0AD35C59D98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4671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64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36E39-1679-4348-9762-C6DEA0B0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8579"/>
            <a:ext cx="9236027" cy="518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CB3FB-9392-417E-8F3A-5E8DE555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BE793D-3FB9-4CF9-BFAC-E9CDF2A77A8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1383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Sale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State « Quotation » to State «</a:t>
            </a:r>
            <a:r>
              <a:rPr lang="fr-BE" dirty="0" err="1"/>
              <a:t>Processing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3412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66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7DA7F-9A37-44A0-867A-A7F3D40C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79" y="0"/>
            <a:ext cx="11130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80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1 - Parties </a:t>
            </a:r>
            <a:r>
              <a:rPr lang="fr-BE" dirty="0" err="1"/>
              <a:t>associated</a:t>
            </a:r>
            <a:r>
              <a:rPr lang="fr-BE" dirty="0"/>
              <a:t> to Sales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EE2D2E-12D8-4F51-A8BA-782286E9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741031" cy="603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B11CB0-C88F-4343-9185-9E51534D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FF8CDD-74B3-4EEF-83C1-2A79409D23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31394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7E351-8F0F-46F8-9BB7-C6DEDF79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790537"/>
            <a:ext cx="5212039" cy="1367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367109-FE7A-46C7-96E5-22AAB2BF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62" y="2209903"/>
            <a:ext cx="5166278" cy="4638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A8168-0CC9-40C1-BE87-81C31A138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58862C-C9FA-4400-B0DD-9881DEF7D42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05103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69</a:t>
            </a:fld>
            <a:endParaRPr lang="en-B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36614-5E27-4EDB-8576-85F10553F72C}"/>
              </a:ext>
            </a:extLst>
          </p:cNvPr>
          <p:cNvSpPr txBox="1"/>
          <p:nvPr/>
        </p:nvSpPr>
        <p:spPr>
          <a:xfrm>
            <a:off x="838200" y="3968831"/>
            <a:ext cx="994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Althoug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reverted</a:t>
            </a:r>
            <a:r>
              <a:rPr lang="fr-BE" dirty="0"/>
              <a:t> </a:t>
            </a:r>
            <a:r>
              <a:rPr lang="fr-BE" dirty="0" err="1"/>
              <a:t>subsequently</a:t>
            </a:r>
            <a:r>
              <a:rPr lang="fr-BE" dirty="0"/>
              <a:t> to state « Draft »,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noted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its</a:t>
            </a:r>
            <a:r>
              <a:rPr lang="fr-BE" dirty="0"/>
              <a:t> </a:t>
            </a:r>
            <a:r>
              <a:rPr lang="fr-BE" dirty="0" err="1"/>
              <a:t>property</a:t>
            </a:r>
            <a:r>
              <a:rPr lang="fr-BE" dirty="0"/>
              <a:t> « Reference » </a:t>
            </a:r>
            <a:r>
              <a:rPr lang="fr-BE" dirty="0" err="1"/>
              <a:t>cannot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edited</a:t>
            </a:r>
            <a:r>
              <a:rPr lang="fr-BE" dirty="0"/>
              <a:t> </a:t>
            </a:r>
            <a:r>
              <a:rPr lang="fr-BE" dirty="0" err="1"/>
              <a:t>anymore</a:t>
            </a:r>
            <a:r>
              <a:rPr lang="fr-BE" dirty="0"/>
              <a:t> </a:t>
            </a: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EE8B4-4C68-4657-BE45-D00C912C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500"/>
            <a:ext cx="8684491" cy="2251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39782-215D-4A0A-9420-99247EE3D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E844FE-464A-4951-83B4-58030CE942D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265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</a:t>
            </a:fld>
            <a:endParaRPr lang="en-B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07621-805F-41E0-AD7A-698D3F5C9BB7}"/>
              </a:ext>
            </a:extLst>
          </p:cNvPr>
          <p:cNvSpPr txBox="1"/>
          <p:nvPr/>
        </p:nvSpPr>
        <p:spPr>
          <a:xfrm>
            <a:off x="838200" y="960581"/>
            <a:ext cx="8638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</a:t>
            </a:r>
            <a:r>
              <a:rPr lang="fr-BE" dirty="0" err="1"/>
              <a:t>named</a:t>
            </a:r>
            <a:r>
              <a:rPr lang="fr-BE" dirty="0"/>
              <a:t> « Parties </a:t>
            </a:r>
            <a:r>
              <a:rPr lang="fr-BE" dirty="0" err="1"/>
              <a:t>associated</a:t>
            </a:r>
            <a:r>
              <a:rPr lang="fr-BE" dirty="0"/>
              <a:t> to Sales ».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name</a:t>
            </a:r>
            <a:r>
              <a:rPr lang="fr-BE" dirty="0"/>
              <a:t> </a:t>
            </a:r>
            <a:r>
              <a:rPr lang="fr-BE" dirty="0" err="1"/>
              <a:t>them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 «  Customer » for </a:t>
            </a:r>
            <a:r>
              <a:rPr lang="fr-BE" dirty="0" err="1"/>
              <a:t>commodity</a:t>
            </a:r>
            <a:r>
              <a:rPr lang="fr-BE" dirty="0"/>
              <a:t>.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 err="1"/>
              <a:t>Customers</a:t>
            </a:r>
            <a:r>
              <a:rPr lang="fr-BE" dirty="0"/>
              <a:t> are in </a:t>
            </a:r>
            <a:r>
              <a:rPr lang="fr-BE" dirty="0" err="1"/>
              <a:t>fact</a:t>
            </a:r>
            <a:r>
              <a:rPr lang="fr-BE" dirty="0"/>
              <a:t> party </a:t>
            </a:r>
            <a:r>
              <a:rPr lang="fr-BE" dirty="0" err="1"/>
              <a:t>entity</a:t>
            </a:r>
            <a:r>
              <a:rPr lang="fr-BE" dirty="0"/>
              <a:t> </a:t>
            </a:r>
            <a:r>
              <a:rPr lang="fr-BE" dirty="0" err="1"/>
              <a:t>roles</a:t>
            </a:r>
            <a:r>
              <a:rPr lang="fr-BE" dirty="0"/>
              <a:t> : </a:t>
            </a:r>
            <a:r>
              <a:rPr lang="fr-BE" dirty="0" err="1"/>
              <a:t>any</a:t>
            </a:r>
            <a:r>
              <a:rPr lang="fr-BE" dirty="0"/>
              <a:t> party </a:t>
            </a:r>
            <a:r>
              <a:rPr lang="fr-BE" dirty="0" err="1"/>
              <a:t>promotes</a:t>
            </a:r>
            <a:r>
              <a:rPr lang="fr-BE" dirty="0"/>
              <a:t> to a </a:t>
            </a:r>
            <a:r>
              <a:rPr lang="fr-BE" dirty="0" err="1"/>
              <a:t>customer</a:t>
            </a:r>
            <a:r>
              <a:rPr lang="fr-BE" dirty="0"/>
              <a:t> as </a:t>
            </a:r>
            <a:r>
              <a:rPr lang="fr-BE" dirty="0" err="1"/>
              <a:t>soon</a:t>
            </a:r>
            <a:r>
              <a:rPr lang="fr-BE" dirty="0"/>
              <a:t> as one or more sales are </a:t>
            </a:r>
            <a:r>
              <a:rPr lang="fr-BE" dirty="0" err="1"/>
              <a:t>linked</a:t>
            </a:r>
            <a:r>
              <a:rPr lang="fr-BE" dirty="0"/>
              <a:t> to </a:t>
            </a:r>
            <a:r>
              <a:rPr lang="fr-BE" dirty="0" err="1"/>
              <a:t>it</a:t>
            </a:r>
            <a:r>
              <a:rPr lang="fr-BE" dirty="0"/>
              <a:t>. </a:t>
            </a:r>
            <a:r>
              <a:rPr lang="fr-BE" dirty="0" err="1"/>
              <a:t>Same</a:t>
            </a:r>
            <a:r>
              <a:rPr lang="fr-BE" dirty="0"/>
              <a:t> for </a:t>
            </a:r>
            <a:r>
              <a:rPr lang="fr-BE" dirty="0" err="1"/>
              <a:t>purchases</a:t>
            </a:r>
            <a:r>
              <a:rPr lang="fr-BE" dirty="0"/>
              <a:t>.</a:t>
            </a:r>
            <a:br>
              <a:rPr lang="fr-BE" dirty="0"/>
            </a:br>
            <a:endParaRPr lang="fr-BE" dirty="0"/>
          </a:p>
          <a:p>
            <a:pPr marL="285750" indent="-285750">
              <a:buFontTx/>
              <a:buChar char="-"/>
            </a:pPr>
            <a:r>
              <a:rPr lang="fr-BE" b="1" dirty="0" err="1"/>
              <a:t>Creation</a:t>
            </a:r>
            <a:r>
              <a:rPr lang="fr-BE" dirty="0"/>
              <a:t> : a </a:t>
            </a:r>
            <a:r>
              <a:rPr lang="fr-BE" dirty="0" err="1"/>
              <a:t>customer</a:t>
            </a:r>
            <a:r>
              <a:rPr lang="fr-BE" dirty="0"/>
              <a:t> can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defined</a:t>
            </a:r>
            <a:r>
              <a:rPr lang="fr-BE" dirty="0"/>
              <a:t> by </a:t>
            </a:r>
            <a:r>
              <a:rPr lang="fr-BE" dirty="0" err="1"/>
              <a:t>creating</a:t>
            </a:r>
            <a:r>
              <a:rPr lang="fr-BE" dirty="0"/>
              <a:t> an instance </a:t>
            </a:r>
            <a:r>
              <a:rPr lang="fr-BE" dirty="0" err="1"/>
              <a:t>with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 » or</a:t>
            </a:r>
          </a:p>
          <a:p>
            <a:pPr marL="742950" lvl="1" indent="-285750">
              <a:buFontTx/>
              <a:buChar char="-"/>
            </a:pPr>
            <a:r>
              <a:rPr lang="fr-BE" dirty="0"/>
              <a:t>« Parties </a:t>
            </a:r>
            <a:r>
              <a:rPr lang="fr-BE" dirty="0" err="1"/>
              <a:t>associated</a:t>
            </a:r>
            <a:r>
              <a:rPr lang="fr-BE" dirty="0"/>
              <a:t> to Sales » if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exists</a:t>
            </a:r>
            <a:r>
              <a:rPr lang="fr-BE" dirty="0"/>
              <a:t> (</a:t>
            </a:r>
            <a:r>
              <a:rPr lang="fr-BE" dirty="0" err="1"/>
              <a:t>see</a:t>
            </a:r>
            <a:r>
              <a:rPr lang="fr-BE" dirty="0"/>
              <a:t> </a:t>
            </a:r>
            <a:r>
              <a:rPr lang="fr-BE" b="1" dirty="0"/>
              <a:t>Access</a:t>
            </a:r>
            <a:r>
              <a:rPr lang="fr-BE" dirty="0"/>
              <a:t> </a:t>
            </a:r>
            <a:r>
              <a:rPr lang="fr-BE" dirty="0" err="1"/>
              <a:t>hereafter</a:t>
            </a:r>
            <a:r>
              <a:rPr lang="fr-BE" dirty="0"/>
              <a:t>). </a:t>
            </a:r>
          </a:p>
          <a:p>
            <a:pPr marL="285750" indent="-285750">
              <a:buFontTx/>
              <a:buChar char="-"/>
            </a:pPr>
            <a:r>
              <a:rPr lang="fr-BE" b="1" dirty="0"/>
              <a:t>Access</a:t>
            </a:r>
            <a:r>
              <a:rPr lang="fr-BE" dirty="0"/>
              <a:t> : as long as no sale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linked</a:t>
            </a:r>
            <a:r>
              <a:rPr lang="fr-BE" dirty="0"/>
              <a:t> to a party,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not </a:t>
            </a:r>
            <a:r>
              <a:rPr lang="fr-BE" dirty="0" err="1"/>
              <a:t>recognized</a:t>
            </a:r>
            <a:r>
              <a:rPr lang="fr-BE" dirty="0"/>
              <a:t> as a </a:t>
            </a:r>
            <a:r>
              <a:rPr lang="fr-BE" dirty="0" err="1"/>
              <a:t>customer</a:t>
            </a:r>
            <a:r>
              <a:rPr lang="fr-BE" dirty="0"/>
              <a:t> and </a:t>
            </a:r>
            <a:r>
              <a:rPr lang="fr-BE" dirty="0" err="1"/>
              <a:t>will</a:t>
            </a:r>
            <a:r>
              <a:rPr lang="fr-BE" dirty="0"/>
              <a:t> 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accessible </a:t>
            </a:r>
            <a:r>
              <a:rPr lang="fr-BE" dirty="0" err="1"/>
              <a:t>using</a:t>
            </a:r>
            <a:r>
              <a:rPr lang="fr-BE" dirty="0"/>
              <a:t> the Menu </a:t>
            </a:r>
            <a:r>
              <a:rPr lang="fr-BE" dirty="0" err="1"/>
              <a:t>Tree</a:t>
            </a:r>
            <a:r>
              <a:rPr lang="fr-BE" dirty="0"/>
              <a:t> Item « Parties ».  </a:t>
            </a:r>
          </a:p>
          <a:p>
            <a:pPr marL="285750" indent="-285750">
              <a:buFontTx/>
              <a:buChar char="-"/>
            </a:pPr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Note </a:t>
            </a:r>
            <a:r>
              <a:rPr lang="fr-BE" dirty="0" err="1"/>
              <a:t>finally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« Party » modules have been </a:t>
            </a:r>
            <a:r>
              <a:rPr lang="fr-BE" dirty="0" err="1"/>
              <a:t>activated</a:t>
            </a:r>
            <a:r>
              <a:rPr lang="fr-BE" dirty="0"/>
              <a:t> as </a:t>
            </a:r>
            <a:r>
              <a:rPr lang="fr-BE" dirty="0" err="1"/>
              <a:t>explained</a:t>
            </a:r>
            <a:r>
              <a:rPr lang="fr-BE" dirty="0"/>
              <a:t> in the </a:t>
            </a:r>
            <a:r>
              <a:rPr lang="fr-BE" dirty="0" err="1"/>
              <a:t>previous</a:t>
            </a:r>
            <a:r>
              <a:rPr lang="fr-BE" dirty="0"/>
              <a:t> document « Basic </a:t>
            </a:r>
            <a:r>
              <a:rPr lang="fr-BE" dirty="0" err="1"/>
              <a:t>Functionality</a:t>
            </a:r>
            <a:r>
              <a:rPr lang="fr-BE" dirty="0"/>
              <a:t> ».  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EC10D-0DD8-4F7C-9247-E3D18D04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2D458-F8D3-4E07-B26C-1638D7E65AD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28267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70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2C3C3-D133-4C5A-BC8A-5A4214ED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6472670" cy="2595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6B0EE8-9BCD-4DC0-B9B4-7866F4FB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0" y="3435211"/>
            <a:ext cx="7148419" cy="3422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8C140-B021-413F-AB30-0C4B530C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5179D-3DEE-4495-8C41-A768EBAF2F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4857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AAC3F-8161-4C3B-B2F4-D3C74ECD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703"/>
            <a:ext cx="7486650" cy="438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19AD8A-E482-4B0E-AC14-96C89FBB7D94}"/>
              </a:ext>
            </a:extLst>
          </p:cNvPr>
          <p:cNvSpPr/>
          <p:nvPr/>
        </p:nvSpPr>
        <p:spPr>
          <a:xfrm>
            <a:off x="9539920" y="7127808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4F604-5AC2-4EEC-A2EE-584FB99D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FB6007-3174-4E79-8669-1C1B47212C3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16058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4 - Stock Locations : Storage Zone - Output Zone - Customer 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72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8120-3B95-499C-A0DB-04995E70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30274"/>
            <a:ext cx="5967232" cy="1618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298DE-1237-4D5A-95A4-4F782003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3127"/>
            <a:ext cx="5967232" cy="1617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E698E-D467-411A-8B03-1D7D3F565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1983"/>
            <a:ext cx="5987473" cy="1368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40403-370B-45EA-B468-41D1727BB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8CF7E1-3315-4107-B8DC-CBE4F295415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2462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73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B0697-A6AA-43D6-8341-B6E577E4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8039"/>
            <a:ext cx="9654309" cy="336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46484-2BBE-4B97-A787-BC1FA546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00C804-6340-4CFF-8BF0-01692B1AA201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53977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74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A7004-D931-4D7A-A2F9-3B8EB7E80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6048"/>
            <a:ext cx="8734425" cy="360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58C442-69B1-471D-AE9B-0E0656A23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D01469-E773-4230-AA71-385E36AA2B9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354104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75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BECBE-DA89-4E44-B4E1-2DB015C1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953943"/>
            <a:ext cx="8250382" cy="5765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7BC353-B10A-4B12-AAD1-083F4302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9FE379-0A6F-4F86-B2CB-5B052F3A491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24416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76</a:t>
            </a:fld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2FF83-0009-4434-9C67-DB0E3886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7038975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5AE1C-1B24-487A-BAC8-8B57334E0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8846"/>
            <a:ext cx="6141728" cy="4711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6AA76-6668-43F6-92CE-F822DEC3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058B6C-3119-4BBC-99CA-C1136EDA9B84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6690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6 - </a:t>
            </a:r>
            <a:r>
              <a:rPr lang="fr-BE" dirty="0" err="1"/>
              <a:t>Invoices</a:t>
            </a:r>
            <a:r>
              <a:rPr lang="fr-BE" dirty="0"/>
              <a:t> | </a:t>
            </a:r>
            <a:r>
              <a:rPr lang="fr-BE" dirty="0" err="1"/>
              <a:t>Invoices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52422-FB52-49C9-9818-5B6F0741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0112"/>
            <a:ext cx="7385752" cy="595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414FD-08C1-4D3B-96CC-A9F508C3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280505-EF00-4B36-AAE1-A04669BE02C6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39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7 - </a:t>
            </a:r>
            <a:r>
              <a:rPr lang="fr-BE" dirty="0" err="1"/>
              <a:t>Invoice</a:t>
            </a:r>
            <a:r>
              <a:rPr lang="fr-BE" dirty="0"/>
              <a:t> Lines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99665-7CC0-4B86-86F9-1D124794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59081"/>
            <a:ext cx="9058275" cy="223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696CE-508C-47DB-AA5E-F69633E4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337" y="0"/>
            <a:ext cx="1847850" cy="308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593634-C05F-437B-B019-0CC9677B993D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9492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414C80-3FEB-49F7-A8EC-9C2C596E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r>
              <a:rPr lang="fr-BE" dirty="0"/>
              <a:t> - State Changes - </a:t>
            </a:r>
            <a:r>
              <a:rPr lang="fr-BE" dirty="0" err="1"/>
              <a:t>Actual</a:t>
            </a:r>
            <a:r>
              <a:rPr lang="fr-BE" dirty="0"/>
              <a:t> States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6592A5-26EA-440E-9779-67D7074C0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F6F7-BA38-426C-B4FB-AC22D644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79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6916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0D489-7F60-459D-A7FE-A4177DD5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825501"/>
            <a:ext cx="8521700" cy="548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EF3F8E-B890-40E2-8605-F6B0BB6B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7C5107-CC22-4E54-8FF5-DB3BE651E88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66645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Motivation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80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678DD-C57E-4754-8787-4CA6C70BB5D7}"/>
              </a:ext>
            </a:extLst>
          </p:cNvPr>
          <p:cNvSpPr txBox="1"/>
          <p:nvPr/>
        </p:nvSpPr>
        <p:spPr>
          <a:xfrm>
            <a:off x="845820" y="952500"/>
            <a:ext cx="7956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certainly</a:t>
            </a:r>
            <a:r>
              <a:rPr lang="fr-BE" dirty="0"/>
              <a:t> possible to process the </a:t>
            </a:r>
            <a:r>
              <a:rPr lang="fr-BE" dirty="0" err="1"/>
              <a:t>shipment</a:t>
            </a:r>
            <a:r>
              <a:rPr lang="fr-BE" dirty="0"/>
              <a:t>(s) </a:t>
            </a:r>
            <a:r>
              <a:rPr lang="fr-BE" dirty="0" err="1"/>
              <a:t>pertaining</a:t>
            </a:r>
            <a:r>
              <a:rPr lang="fr-BE" dirty="0"/>
              <a:t> to a « Sale » </a:t>
            </a:r>
            <a:r>
              <a:rPr lang="fr-BE" dirty="0" err="1"/>
              <a:t>using</a:t>
            </a:r>
            <a:r>
              <a:rPr lang="fr-BE" dirty="0"/>
              <a:t> the « Move » menu item.</a:t>
            </a:r>
          </a:p>
          <a:p>
            <a:endParaRPr lang="fr-BE" dirty="0"/>
          </a:p>
          <a:p>
            <a:r>
              <a:rPr lang="fr-BE" dirty="0" err="1"/>
              <a:t>However</a:t>
            </a:r>
            <a:r>
              <a:rPr lang="fr-BE" dirty="0"/>
              <a:t>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recommended</a:t>
            </a:r>
            <a:r>
              <a:rPr lang="fr-BE" dirty="0"/>
              <a:t> to </a:t>
            </a:r>
            <a:r>
              <a:rPr lang="fr-BE" dirty="0" err="1"/>
              <a:t>proceed</a:t>
            </a:r>
            <a:r>
              <a:rPr lang="fr-BE" dirty="0"/>
              <a:t> </a:t>
            </a:r>
            <a:r>
              <a:rPr lang="fr-BE" dirty="0" err="1"/>
              <a:t>using</a:t>
            </a:r>
            <a:r>
              <a:rPr lang="fr-BE" dirty="0"/>
              <a:t> 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functionality</a:t>
            </a:r>
            <a:r>
              <a:rPr lang="fr-BE" dirty="0"/>
              <a:t> </a:t>
            </a:r>
            <a:r>
              <a:rPr lang="fr-BE" dirty="0" err="1"/>
              <a:t>which</a:t>
            </a:r>
            <a:r>
              <a:rPr lang="fr-BE" dirty="0"/>
              <a:t> </a:t>
            </a:r>
            <a:r>
              <a:rPr lang="fr-BE" dirty="0" err="1"/>
              <a:t>will</a:t>
            </a:r>
            <a:r>
              <a:rPr lang="fr-BE" dirty="0"/>
              <a:t> manage the </a:t>
            </a:r>
            <a:r>
              <a:rPr lang="fr-BE" dirty="0" err="1"/>
              <a:t>following</a:t>
            </a:r>
            <a:r>
              <a:rPr lang="fr-BE" dirty="0"/>
              <a:t> stock moves in a </a:t>
            </a:r>
            <a:r>
              <a:rPr lang="fr-BE" dirty="0" err="1"/>
              <a:t>coherent</a:t>
            </a:r>
            <a:r>
              <a:rPr lang="fr-BE" dirty="0"/>
              <a:t> fashion :</a:t>
            </a:r>
          </a:p>
          <a:p>
            <a:endParaRPr lang="fr-BE" dirty="0"/>
          </a:p>
          <a:p>
            <a:pPr marL="285750" indent="-285750">
              <a:buFontTx/>
              <a:buChar char="-"/>
            </a:pPr>
            <a:r>
              <a:rPr lang="fr-BE" dirty="0"/>
              <a:t>« Storage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</a:t>
            </a:r>
            <a:r>
              <a:rPr lang="fr-BE" dirty="0" err="1"/>
              <a:t>storage</a:t>
            </a:r>
            <a:r>
              <a:rPr lang="fr-BE" dirty="0"/>
              <a:t> location and the </a:t>
            </a:r>
            <a:r>
              <a:rPr lang="fr-BE" dirty="0" err="1"/>
              <a:t>warehouse</a:t>
            </a:r>
            <a:r>
              <a:rPr lang="fr-BE" dirty="0"/>
              <a:t> output location</a:t>
            </a:r>
          </a:p>
          <a:p>
            <a:pPr marL="285750" indent="-285750">
              <a:buFontTx/>
              <a:buChar char="-"/>
            </a:pPr>
            <a:r>
              <a:rPr lang="fr-BE" dirty="0"/>
              <a:t>« </a:t>
            </a:r>
            <a:r>
              <a:rPr lang="fr-BE" dirty="0" err="1"/>
              <a:t>Outgoing</a:t>
            </a:r>
            <a:r>
              <a:rPr lang="fr-BE" dirty="0"/>
              <a:t> Moves » </a:t>
            </a:r>
            <a:r>
              <a:rPr lang="fr-BE" dirty="0" err="1"/>
              <a:t>between</a:t>
            </a:r>
            <a:r>
              <a:rPr lang="fr-BE" dirty="0"/>
              <a:t> the </a:t>
            </a:r>
            <a:r>
              <a:rPr lang="fr-BE" dirty="0" err="1"/>
              <a:t>warehouse</a:t>
            </a:r>
            <a:r>
              <a:rPr lang="fr-BE" dirty="0"/>
              <a:t> output location and the </a:t>
            </a:r>
            <a:r>
              <a:rPr lang="fr-BE" dirty="0" err="1"/>
              <a:t>customer</a:t>
            </a:r>
            <a:r>
              <a:rPr lang="fr-BE" dirty="0"/>
              <a:t> location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E6A84-882D-4A9E-AC8B-B236F781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0C06D2-0754-4B5E-8F8E-3513B73642A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04889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Draft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85390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82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initially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», not « Draft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the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 </a:t>
            </a:r>
          </a:p>
          <a:p>
            <a:pPr marL="285750" indent="-285750">
              <a:buFontTx/>
              <a:buChar char="-"/>
            </a:pPr>
            <a:r>
              <a:rPr lang="fr-BE" dirty="0" err="1"/>
              <a:t>Hence</a:t>
            </a:r>
            <a:r>
              <a:rPr lang="fr-BE" dirty="0"/>
              <a:t>, </a:t>
            </a:r>
            <a:r>
              <a:rPr lang="fr-BE" dirty="0" err="1"/>
              <a:t>we</a:t>
            </a:r>
            <a:r>
              <a:rPr lang="fr-BE" dirty="0"/>
              <a:t> do not document the </a:t>
            </a:r>
            <a:r>
              <a:rPr lang="fr-BE" dirty="0" err="1"/>
              <a:t>inexisting</a:t>
            </a:r>
            <a:r>
              <a:rPr lang="fr-BE" dirty="0"/>
              <a:t> state « Draft »</a:t>
            </a:r>
            <a:endParaRPr lang="en-B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BF416-B5C0-463A-A85D-3A8872AD8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4FCED3-EC16-4317-8F3E-6FFDD29663CC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74927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Nill</a:t>
            </a:r>
            <a:r>
              <a:rPr lang="fr-BE" dirty="0"/>
              <a:t> » To « </a:t>
            </a:r>
            <a:r>
              <a:rPr lang="fr-BE" dirty="0" err="1"/>
              <a:t>Waiting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1510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Creation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84</a:t>
            </a:fld>
            <a:endParaRPr lang="en-B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8B40-01F3-400A-825F-91239A075FEA}"/>
              </a:ext>
            </a:extLst>
          </p:cNvPr>
          <p:cNvSpPr txBox="1"/>
          <p:nvPr/>
        </p:nvSpPr>
        <p:spPr>
          <a:xfrm>
            <a:off x="838200" y="1092900"/>
            <a:ext cx="7936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BE" dirty="0"/>
              <a:t>The « Customer </a:t>
            </a:r>
            <a:r>
              <a:rPr lang="fr-BE" dirty="0" err="1"/>
              <a:t>Shipment</a:t>
            </a:r>
            <a:r>
              <a:rPr lang="fr-BE" dirty="0"/>
              <a:t> »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created</a:t>
            </a:r>
            <a:r>
              <a:rPr lang="fr-BE" dirty="0"/>
              <a:t> in state « </a:t>
            </a:r>
            <a:r>
              <a:rPr lang="fr-BE" dirty="0" err="1"/>
              <a:t>Waiting</a:t>
            </a:r>
            <a:r>
              <a:rPr lang="fr-BE" dirty="0"/>
              <a:t> »</a:t>
            </a:r>
          </a:p>
          <a:p>
            <a:pPr marL="285750" indent="-285750">
              <a:buFontTx/>
              <a:buChar char="-"/>
            </a:pPr>
            <a:r>
              <a:rPr lang="fr-BE" dirty="0"/>
              <a:t>This </a:t>
            </a:r>
            <a:r>
              <a:rPr lang="fr-BE" dirty="0" err="1"/>
              <a:t>occurs</a:t>
            </a:r>
            <a:r>
              <a:rPr lang="fr-BE" dirty="0"/>
              <a:t> </a:t>
            </a:r>
            <a:r>
              <a:rPr lang="fr-BE" dirty="0" err="1"/>
              <a:t>when</a:t>
            </a:r>
            <a:r>
              <a:rPr lang="fr-BE" dirty="0"/>
              <a:t> « Sale » </a:t>
            </a:r>
            <a:r>
              <a:rPr lang="fr-BE" dirty="0" err="1"/>
              <a:t>evolves</a:t>
            </a:r>
            <a:r>
              <a:rPr lang="fr-BE" dirty="0"/>
              <a:t> </a:t>
            </a:r>
            <a:r>
              <a:rPr lang="fr-BE" dirty="0" err="1"/>
              <a:t>into</a:t>
            </a:r>
            <a:r>
              <a:rPr lang="fr-BE" dirty="0"/>
              <a:t> state « </a:t>
            </a:r>
            <a:r>
              <a:rPr lang="fr-BE" dirty="0" err="1"/>
              <a:t>Processing</a:t>
            </a:r>
            <a:r>
              <a:rPr lang="fr-BE" dirty="0"/>
              <a:t> »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F67B9-EA3B-4814-9E01-06374FB5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E27920-C538-49C3-BA9A-811DEF6B1109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77170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/>
              <a:t>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6195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86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7307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21ED6-2425-4B06-AAC8-C28D9427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38859"/>
            <a:ext cx="8666018" cy="5307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C7EF1-B537-4940-971A-26733BB3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7F3979-D186-4413-B382-95205DC886AE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915990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6E051-C070-4F63-AE7C-EEA40418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855338"/>
            <a:ext cx="7047345" cy="59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DC077-4799-4700-87B4-B9206116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1DBE93-830C-493F-86BA-09E0CDC52A03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53014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Waiting</a:t>
            </a:r>
            <a:r>
              <a:rPr lang="fr-BE" dirty="0"/>
              <a:t> » To « </a:t>
            </a:r>
            <a:r>
              <a:rPr lang="fr-BE" dirty="0" err="1"/>
              <a:t>Assigned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89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72360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95C92D-E276-4B13-AAA9-241D050F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Create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6B657-4A00-4F5D-B297-2BBB8AF4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B301F-1890-4C73-9213-5C9CD9FD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27314"/>
            <a:ext cx="8128000" cy="5832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6224-5BFE-49A1-BE21-180B1D53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75" y="0"/>
            <a:ext cx="2143125" cy="1285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0E392-2C8E-45E9-8F21-A4A0669D2C9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9843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90</a:t>
            </a:fld>
            <a:endParaRPr lang="en-B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BE71B-DE35-40C2-920D-E5EE30D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14" y="0"/>
            <a:ext cx="1117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2 - Sales | Sales (CUS01)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91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1B641-F7D3-4FCF-8D52-5E6C9A68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27314"/>
            <a:ext cx="5433292" cy="147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9AE72-7619-4E64-9022-700E38C8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411156"/>
            <a:ext cx="5124786" cy="4446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48D82-93CF-4707-9E89-21FE58CE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193" y="0"/>
            <a:ext cx="2047875" cy="3495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EB06AF-7B09-486E-A950-68182F8B9E3B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2759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3 - Customer </a:t>
            </a:r>
            <a:r>
              <a:rPr lang="fr-BE" dirty="0" err="1"/>
              <a:t>Shipments</a:t>
            </a:r>
            <a:r>
              <a:rPr lang="fr-BE" dirty="0"/>
              <a:t> | Customer </a:t>
            </a:r>
            <a:r>
              <a:rPr lang="fr-BE" dirty="0" err="1"/>
              <a:t>Shipments</a:t>
            </a:r>
            <a:r>
              <a:rPr lang="fr-BE" dirty="0"/>
              <a:t> (CUS01)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92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E4F33-EBF1-44E4-96C8-6D7FEB18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9" y="827314"/>
            <a:ext cx="7747145" cy="1884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A618C-33B9-47EA-84D1-560FDD33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9" y="2882901"/>
            <a:ext cx="9064336" cy="164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A76311-1419-441F-A209-ECDFF6BC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50" y="4655230"/>
            <a:ext cx="8937324" cy="1645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5461F-9B8D-4982-81C5-E26ED7A68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27EA9E-2700-4426-8528-A92C9A3AC74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0812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2DF4-D3D9-4367-AD45-DEE672A9A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5 - Stock Moves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CC123-2809-4D07-BFF6-6DB679E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93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04B2-EF78-4531-8538-A4C9AC92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81875"/>
            <a:ext cx="9441875" cy="59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1BABB-2ADF-4832-B85F-0DF73DC2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0851"/>
            <a:ext cx="4953752" cy="2934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D34329-1E63-4E7E-8DAF-9071AAF4F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752" y="1559969"/>
            <a:ext cx="4338322" cy="4143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1D9EB-D5C4-43A1-A522-9EB2D51D9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75" y="0"/>
            <a:ext cx="1762125" cy="4476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A6CC26-C9D3-42DC-966B-DE2DC72B9472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6953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4918DF-218A-46F5-B6F1-2EE9537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4FFC7C-3CDE-4BD9-A054-C7AD1FC09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6D50A9-FCC9-49B3-B625-1E2097E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70872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Action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95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1929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Inventory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96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ADDE4-A5B3-47B6-812D-E2D66548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0299"/>
            <a:ext cx="9033387" cy="3966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CB558-24D9-49CA-96B4-D306F447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28F389-0809-4235-A996-8AA9996A6767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019944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8089-4297-4D85-ADA4-7F19A613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Shipments</a:t>
            </a:r>
            <a:r>
              <a:rPr lang="fr-BE" dirty="0"/>
              <a:t> - </a:t>
            </a:r>
            <a:r>
              <a:rPr lang="fr-BE" dirty="0" err="1"/>
              <a:t>Outgoing</a:t>
            </a:r>
            <a:r>
              <a:rPr lang="fr-BE" dirty="0"/>
              <a:t> Moves</a:t>
            </a:r>
            <a:endParaRPr lang="en-BE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478CA-C3A3-4693-A7F1-0423646F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97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10F9-A141-4200-AA61-F386EACD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3271"/>
            <a:ext cx="8991219" cy="5476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460BC-BFFD-4026-B0BC-D90D083DE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675" y="0"/>
            <a:ext cx="1838325" cy="2828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E2F46D-9423-4F8E-8D4A-EFBD7195DC35}"/>
              </a:ext>
            </a:extLst>
          </p:cNvPr>
          <p:cNvSpPr/>
          <p:nvPr/>
        </p:nvSpPr>
        <p:spPr>
          <a:xfrm>
            <a:off x="11728938" y="6453554"/>
            <a:ext cx="463062" cy="4044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80201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83B-E575-4DE0-9F46-8A3E5DB5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Customer </a:t>
            </a:r>
            <a:r>
              <a:rPr lang="fr-BE" dirty="0" err="1"/>
              <a:t>Shipment</a:t>
            </a:r>
            <a:br>
              <a:rPr lang="fr-BE" dirty="0"/>
            </a:br>
            <a:r>
              <a:rPr lang="fr-BE" dirty="0" err="1"/>
              <a:t>From</a:t>
            </a:r>
            <a:r>
              <a:rPr lang="fr-BE" dirty="0"/>
              <a:t> « </a:t>
            </a:r>
            <a:r>
              <a:rPr lang="fr-BE" dirty="0" err="1"/>
              <a:t>Assigned</a:t>
            </a:r>
            <a:r>
              <a:rPr lang="fr-BE" dirty="0"/>
              <a:t> » to « </a:t>
            </a:r>
            <a:r>
              <a:rPr lang="fr-BE" dirty="0" err="1"/>
              <a:t>Picked</a:t>
            </a:r>
            <a:r>
              <a:rPr lang="fr-BE" dirty="0"/>
              <a:t> »</a:t>
            </a:r>
            <a:br>
              <a:rPr lang="fr-BE" dirty="0"/>
            </a:br>
            <a:r>
              <a:rPr lang="fr-BE" dirty="0"/>
              <a:t>Impact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5C4C8-FE32-4BE2-8CB5-1ACC063E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783C4-A571-4DFA-957A-A65BFBF2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CCA8-53B9-41C4-8716-EA9CD8A55276}" type="slidenum">
              <a:rPr lang="en-BE" smtClean="0"/>
              <a:t>98</a:t>
            </a:fld>
            <a:endParaRPr lang="en-B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39B4FD-EE03-4EA8-A080-85667D4F02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7653212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CA0B4-61CD-4601-A4A8-F72E4F5C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8549" y="6225408"/>
            <a:ext cx="684903" cy="365125"/>
          </a:xfrm>
        </p:spPr>
        <p:txBody>
          <a:bodyPr/>
          <a:lstStyle/>
          <a:p>
            <a:fld id="{69D2CCA8-53B9-41C4-8716-EA9CD8A55276}" type="slidenum">
              <a:rPr lang="en-BE" smtClean="0"/>
              <a:t>99</a:t>
            </a:fld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9F4D0-C69E-4824-B788-48401F37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" y="0"/>
            <a:ext cx="11063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8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35232</TotalTime>
  <Words>2156</Words>
  <Application>Microsoft Office PowerPoint</Application>
  <PresentationFormat>Widescreen</PresentationFormat>
  <Paragraphs>469</Paragraphs>
  <Slides>191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191</vt:i4>
      </vt:variant>
    </vt:vector>
  </HeadingPairs>
  <TitlesOfParts>
    <vt:vector size="195" baseType="lpstr">
      <vt:lpstr>Arial</vt:lpstr>
      <vt:lpstr>Calibri</vt:lpstr>
      <vt:lpstr>Calibri Light</vt:lpstr>
      <vt:lpstr>Office Theme</vt:lpstr>
      <vt:lpstr>- Getting started - Sale</vt:lpstr>
      <vt:lpstr>Table of Contents</vt:lpstr>
      <vt:lpstr>TOC </vt:lpstr>
      <vt:lpstr>Chart of Accounts (Recap)</vt:lpstr>
      <vt:lpstr>Chart of Account</vt:lpstr>
      <vt:lpstr>Customer</vt:lpstr>
      <vt:lpstr>Motivation</vt:lpstr>
      <vt:lpstr>Create</vt:lpstr>
      <vt:lpstr>Create</vt:lpstr>
      <vt:lpstr>Summary</vt:lpstr>
      <vt:lpstr>Product</vt:lpstr>
      <vt:lpstr>Motivation</vt:lpstr>
      <vt:lpstr>Inventory &amp; Stock</vt:lpstr>
      <vt:lpstr>Motivation</vt:lpstr>
      <vt:lpstr>Sale</vt:lpstr>
      <vt:lpstr>Module Activation</vt:lpstr>
      <vt:lpstr>Module Activation</vt:lpstr>
      <vt:lpstr>State « Post »</vt:lpstr>
      <vt:lpstr>Sale Configuration</vt:lpstr>
      <vt:lpstr>Sale Configuration (1/2)</vt:lpstr>
      <vt:lpstr>Sale Configuration (2/2)</vt:lpstr>
      <vt:lpstr>Sale - State Changes - Impact Analysis Model</vt:lpstr>
      <vt:lpstr>« Sales » related states </vt:lpstr>
      <vt:lpstr>PowerPoint Presentation</vt:lpstr>
      <vt:lpstr>Impact analysis</vt:lpstr>
      <vt:lpstr>Impact analysis</vt:lpstr>
      <vt:lpstr>Impact analysis</vt:lpstr>
      <vt:lpstr>Impact analysis</vt:lpstr>
      <vt:lpstr>Impact analysis</vt:lpstr>
      <vt:lpstr>Impact analysis</vt:lpstr>
      <vt:lpstr>Impact analysis</vt:lpstr>
      <vt:lpstr>Impact analysis</vt:lpstr>
      <vt:lpstr>Customer Sale - State Changes - Impact Analysis</vt:lpstr>
      <vt:lpstr>Sale From State « Nill » to State « Draft »</vt:lpstr>
      <vt:lpstr>Sale From State « Nill » to State « Draft » Action</vt:lpstr>
      <vt:lpstr>Sale</vt:lpstr>
      <vt:lpstr>Sale From State « Nill » to State « Draft » Impact</vt:lpstr>
      <vt:lpstr>PowerPoint Presentation</vt:lpstr>
      <vt:lpstr>1 - Parties associated to Sales</vt:lpstr>
      <vt:lpstr>2 - Sales | Sales (SUP01)</vt:lpstr>
      <vt:lpstr>8 - Lines to Pay</vt:lpstr>
      <vt:lpstr>9 - Payments</vt:lpstr>
      <vt:lpstr>10 - Journals - Periods</vt:lpstr>
      <vt:lpstr>11 - Account Moves</vt:lpstr>
      <vt:lpstr>11 - Account Moves</vt:lpstr>
      <vt:lpstr>12 - Open Journal</vt:lpstr>
      <vt:lpstr>12 - Open Journal</vt:lpstr>
      <vt:lpstr>13 - General Ledger</vt:lpstr>
      <vt:lpstr>14 - Balance Sheet</vt:lpstr>
      <vt:lpstr>14 - Balance Sheet</vt:lpstr>
      <vt:lpstr>16 - General Journal</vt:lpstr>
      <vt:lpstr>Sale From State « Draft » to State « Quotation »</vt:lpstr>
      <vt:lpstr>Sale From State « Draft » to State « Quotation » Action</vt:lpstr>
      <vt:lpstr>Sale</vt:lpstr>
      <vt:lpstr>Sale From State « Draft » to State « Quotation » Impact</vt:lpstr>
      <vt:lpstr>PowerPoint Presentation</vt:lpstr>
      <vt:lpstr>1 - Parties associated to Sales</vt:lpstr>
      <vt:lpstr>2 - Sales | Sales (CUS01)</vt:lpstr>
      <vt:lpstr>Sale From State « Quotation » to State « Confirmed » or From State « Quotation » to State « Processing  »</vt:lpstr>
      <vt:lpstr>Sale From State « Quotation » to State «Processing »</vt:lpstr>
      <vt:lpstr>Sale From State « Quotation » to State «Processing » Action</vt:lpstr>
      <vt:lpstr>State transitions</vt:lpstr>
      <vt:lpstr>Sale</vt:lpstr>
      <vt:lpstr>Sale</vt:lpstr>
      <vt:lpstr>Sale From State « Quotation » to State «Processing » Impact</vt:lpstr>
      <vt:lpstr>PowerPoint Presentation</vt:lpstr>
      <vt:lpstr>1 - Parties associated to Sales</vt:lpstr>
      <vt:lpstr>2 - Sales | Sales (CUS01)</vt:lpstr>
      <vt:lpstr>3 - Customer Shipments | Customer Shipments (CUS01)</vt:lpstr>
      <vt:lpstr>3 - Customer Shipments | Customer Shipments (CUS01)</vt:lpstr>
      <vt:lpstr>4 - Stock Locations</vt:lpstr>
      <vt:lpstr>4 - Stock Locations : Storage Zone - Output Zone - Customer </vt:lpstr>
      <vt:lpstr>5 - Stock Moves</vt:lpstr>
      <vt:lpstr>5 - Stock Moves</vt:lpstr>
      <vt:lpstr>5 - Stock Moves</vt:lpstr>
      <vt:lpstr>6 - Invoices | Invoices (CUS01)</vt:lpstr>
      <vt:lpstr>6 - Invoices | Invoices (CUS01)</vt:lpstr>
      <vt:lpstr>7 - Invoice Lines</vt:lpstr>
      <vt:lpstr>Customer Shipment - State Changes - Actual States</vt:lpstr>
      <vt:lpstr>Motivation</vt:lpstr>
      <vt:lpstr>Customer Shipment « Nill » To « Draft »</vt:lpstr>
      <vt:lpstr>Creation</vt:lpstr>
      <vt:lpstr>Customer Shipment « Nill » To « Waiting »</vt:lpstr>
      <vt:lpstr>Creation</vt:lpstr>
      <vt:lpstr>Customer Shipment « Waiting » To « Assigned »</vt:lpstr>
      <vt:lpstr>Customer Shipment From « Waiting » To « Assigned » Action</vt:lpstr>
      <vt:lpstr>Customer Shipments - Inventory Moves</vt:lpstr>
      <vt:lpstr>Customer Shipments - Outgoing Moves</vt:lpstr>
      <vt:lpstr>Customer Shipment From « Waiting » To « Assigned » Impact</vt:lpstr>
      <vt:lpstr>PowerPoint Presentation</vt:lpstr>
      <vt:lpstr>2 - Sales | Sales (CUS01)</vt:lpstr>
      <vt:lpstr>3 - Customer Shipments | Customer Shipments (CUS01)</vt:lpstr>
      <vt:lpstr>5 - Stock Moves</vt:lpstr>
      <vt:lpstr>Customer Shipment From « Assigned » to « Picked »</vt:lpstr>
      <vt:lpstr>Customer Shipment From « Assigned » to « Picked » Action</vt:lpstr>
      <vt:lpstr>Customer Shipments - Inventory Moves</vt:lpstr>
      <vt:lpstr>Customer Shipments - Outgoing Moves</vt:lpstr>
      <vt:lpstr>Customer Shipment From « Assigned » to « Picked » Impact</vt:lpstr>
      <vt:lpstr>PowerPoint Presentation</vt:lpstr>
      <vt:lpstr>3 - Customer Shipments | Customer Shipments (CUS01)</vt:lpstr>
      <vt:lpstr>5 - Stock Moves</vt:lpstr>
      <vt:lpstr>Customer Shipment From « Picked » to « Packed »</vt:lpstr>
      <vt:lpstr>Customer Shipment From « Picked » to « Packed » Action</vt:lpstr>
      <vt:lpstr>Customer Shipments - Inventory Moves</vt:lpstr>
      <vt:lpstr>Customer Shipments - Outgoing Moves</vt:lpstr>
      <vt:lpstr>Customer Shipment From « Picked » to « Packed » Impact</vt:lpstr>
      <vt:lpstr>PowerPoint Presentation</vt:lpstr>
      <vt:lpstr>3 - Customer Shipments | Customer Shipments (CUS01)</vt:lpstr>
      <vt:lpstr>3 - Customer Shipments | Customer Shipments (CUS01)</vt:lpstr>
      <vt:lpstr>4 - Stock Locations : Storage Zone - Output Zone - Customer</vt:lpstr>
      <vt:lpstr>4 - Stock Locations : Storage Zone - Output Zone - Customer</vt:lpstr>
      <vt:lpstr>5 - Stock Moves</vt:lpstr>
      <vt:lpstr>Customer Shipment From « Packed » to « Done »</vt:lpstr>
      <vt:lpstr>Customer Shipment From « Packed » to « Done » Action</vt:lpstr>
      <vt:lpstr>Customer Shipments - Inventory Moves</vt:lpstr>
      <vt:lpstr>Customer Shipments - Outgoing Moves</vt:lpstr>
      <vt:lpstr>Customer Shipment From « Packed » to « Done » Impact</vt:lpstr>
      <vt:lpstr>PowerPoint Presentation</vt:lpstr>
      <vt:lpstr>1 - Parties associated to Sales</vt:lpstr>
      <vt:lpstr>2 - Sales | Sales (CUS01)</vt:lpstr>
      <vt:lpstr>3 - Customer Shipments | Customer Shipments (CUS01)</vt:lpstr>
      <vt:lpstr>4 - Stock Locations</vt:lpstr>
      <vt:lpstr>4 - Stock Locations : Storage Zone - Output Zone - Customer</vt:lpstr>
      <vt:lpstr>5 - Stock Moves</vt:lpstr>
      <vt:lpstr>Customer Invoice - State Changes - Actual States</vt:lpstr>
      <vt:lpstr>Customer Invoice « Nill » To « Draft »</vt:lpstr>
      <vt:lpstr>Creation</vt:lpstr>
      <vt:lpstr>Invoice</vt:lpstr>
      <vt:lpstr>Customer Invoice « Draft » To « Validated »</vt:lpstr>
      <vt:lpstr>Customer Invoice From « Draft » To « Validated » Action</vt:lpstr>
      <vt:lpstr>Customer Invoices (1/2)</vt:lpstr>
      <vt:lpstr>Customer Invoices (2/2)</vt:lpstr>
      <vt:lpstr>Customer Invoice From « Draft » To « Validated » Impact</vt:lpstr>
      <vt:lpstr>PowerPoint Presentation</vt:lpstr>
      <vt:lpstr>1 - Parties associated to Sales</vt:lpstr>
      <vt:lpstr>2 - Sales | Sales (CUS01)</vt:lpstr>
      <vt:lpstr>6 - Invoices | Invoices (CUS01) (1/2)</vt:lpstr>
      <vt:lpstr>6 - Invoices | Invoices (CUS01) (2/2)</vt:lpstr>
      <vt:lpstr>10 - Journals - Periods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  <vt:lpstr>Customer Invoices From State « Validated » to State « Posted » </vt:lpstr>
      <vt:lpstr>Motivation</vt:lpstr>
      <vt:lpstr>Customer Invoices From State « Validated » to State « Posted » Action</vt:lpstr>
      <vt:lpstr>Customer Invoices (1/2)</vt:lpstr>
      <vt:lpstr>Customer Invoices (2/2)</vt:lpstr>
      <vt:lpstr>Customer Invoices From State « Validated » to State « Posted » Impact</vt:lpstr>
      <vt:lpstr>PowerPoint Presentation</vt:lpstr>
      <vt:lpstr>1 - Parties associated to Sales</vt:lpstr>
      <vt:lpstr>2 - Sales | Sales (CUS01)</vt:lpstr>
      <vt:lpstr>6 - Customer Invoices (1/2)</vt:lpstr>
      <vt:lpstr>6 - Customer Invoices (2/2)</vt:lpstr>
      <vt:lpstr>8 - Lines to Pay</vt:lpstr>
      <vt:lpstr>9 - Payments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15 - Income Statement</vt:lpstr>
      <vt:lpstr>16 - General Journal</vt:lpstr>
      <vt:lpstr>Customer Payment - State Changes - Actual States</vt:lpstr>
      <vt:lpstr>Payment</vt:lpstr>
      <vt:lpstr>Payment Precondition </vt:lpstr>
      <vt:lpstr>Invoice Payment Method</vt:lpstr>
      <vt:lpstr>Payment Action </vt:lpstr>
      <vt:lpstr>Customer Invoices (1/2)</vt:lpstr>
      <vt:lpstr>Customer Invoices (2/2)</vt:lpstr>
      <vt:lpstr>Payment Impact </vt:lpstr>
      <vt:lpstr>PowerPoint Presentation</vt:lpstr>
      <vt:lpstr>1 - Parties associated to Sales</vt:lpstr>
      <vt:lpstr>1 - Parties associated to Sales</vt:lpstr>
      <vt:lpstr>2 - Sales | Sales (CUS01)</vt:lpstr>
      <vt:lpstr>6 - Customer Invoices (1/2)</vt:lpstr>
      <vt:lpstr>6 - Customer Invoices (2/2)</vt:lpstr>
      <vt:lpstr>10 - Journals - Periods</vt:lpstr>
      <vt:lpstr>11 - Account Moves</vt:lpstr>
      <vt:lpstr>11 - Account Moves</vt:lpstr>
      <vt:lpstr>11 - Account Moves</vt:lpstr>
      <vt:lpstr>12 - Open Journal</vt:lpstr>
      <vt:lpstr>13 - General Ledger</vt:lpstr>
      <vt:lpstr>14 - Balance Sheet</vt:lpstr>
      <vt:lpstr>14 - Balance Sheet</vt:lpstr>
      <vt:lpstr>16 - General Journal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Rottiers</dc:creator>
  <cp:lastModifiedBy>Marc Rottiers</cp:lastModifiedBy>
  <cp:revision>1525</cp:revision>
  <cp:lastPrinted>2021-03-19T09:02:33Z</cp:lastPrinted>
  <dcterms:created xsi:type="dcterms:W3CDTF">2021-02-17T17:09:00Z</dcterms:created>
  <dcterms:modified xsi:type="dcterms:W3CDTF">2021-05-19T17:12:38Z</dcterms:modified>
</cp:coreProperties>
</file>